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94" r:id="rId4"/>
    <p:sldId id="261" r:id="rId5"/>
    <p:sldId id="258" r:id="rId6"/>
    <p:sldId id="264" r:id="rId7"/>
    <p:sldId id="300" r:id="rId8"/>
    <p:sldId id="301" r:id="rId9"/>
    <p:sldId id="296" r:id="rId10"/>
    <p:sldId id="297" r:id="rId11"/>
    <p:sldId id="298" r:id="rId12"/>
    <p:sldId id="299" r:id="rId13"/>
    <p:sldId id="27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282" r:id="rId25"/>
    <p:sldId id="283" r:id="rId26"/>
    <p:sldId id="284" r:id="rId27"/>
    <p:sldId id="285" r:id="rId28"/>
    <p:sldId id="312" r:id="rId29"/>
    <p:sldId id="313" r:id="rId30"/>
    <p:sldId id="314" r:id="rId31"/>
    <p:sldId id="265" r:id="rId32"/>
    <p:sldId id="260" r:id="rId33"/>
  </p:sldIdLst>
  <p:sldSz cx="12192000" cy="6858000"/>
  <p:notesSz cx="6858000" cy="9144000"/>
  <p:embeddedFontLst>
    <p:embeddedFont>
      <p:font typeface="KoPubWorld돋움체 Light" pitchFamily="2" charset="-127"/>
      <p:regular r:id="rId34"/>
    </p:embeddedFont>
    <p:embeddedFont>
      <p:font typeface="YouandiModern HeadRegular" pitchFamily="18" charset="-127"/>
      <p:regular r:id="rId35"/>
    </p:embeddedFont>
    <p:embeddedFont>
      <p:font typeface="맑은 고딕" pitchFamily="50" charset="-127"/>
      <p:regular r:id="rId36"/>
      <p:bold r:id="rId37"/>
    </p:embeddedFont>
    <p:embeddedFont>
      <p:font typeface="KoPubWorld돋움체 Bold" pitchFamily="2" charset="-12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2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F84"/>
    <a:srgbClr val="E6E7E9"/>
    <a:srgbClr val="9C9EA6"/>
    <a:srgbClr val="F3F2F2"/>
    <a:srgbClr val="E69AC7"/>
    <a:srgbClr val="0070C0"/>
    <a:srgbClr val="D9DADD"/>
    <a:srgbClr val="BFC0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936" y="-438"/>
      </p:cViewPr>
      <p:guideLst>
        <p:guide orient="horz" pos="32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7930EA-4785-4E16-BEC2-DD6EA658E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73A6ED1-863E-4FB8-845F-8BD28E7CB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61B3C34-19F7-481E-A778-80ABAFC9C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7B93335-88E6-4211-ADAB-AA9774BA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F3C3977-5E75-46A9-A33F-9ADF3D2A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360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3A644F-A4D5-43B3-BE73-49CB73886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D4F2002B-EDC8-461B-B1F5-41990DCBC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3DC418C-1154-460A-A784-57805DB4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8BE5172-1ADB-4132-A166-2463E666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844CD32-9DEF-40F2-BFE0-78EC455FE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933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1A16138-6AD0-44F7-AE24-F99D5DD2B6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BC8BE965-1FEA-4F14-B340-AEA137655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1E3E239-5220-419C-A48F-57146C5C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B057B56-CCFD-40C8-AF37-5D68C2801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71FE4F9-E524-44DD-9A3D-8B0F4729B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932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1E673CB-3937-42BE-A6D7-B00DB7BCE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71347C1-675E-4D54-AF6D-41295775D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67BD696-56C3-49F9-9B84-6C3A0F89F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3819C0E-4B3E-42E1-B3B4-A03C5843A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C5CD0A4-8D9B-45B7-862A-BDDB87CCC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82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E79B31-1942-4437-9A68-E3D28B9E2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94D54EE-59E3-4F7D-8A29-EAF61293D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B243108-7E9B-42CE-B595-0F106CD6E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5DDB3B5-626B-4A88-991B-032AC76EB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534DEBC-75A3-4385-BD1E-A6EAFC45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07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471F807-F20E-4106-8A2A-51F6C72FB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E55BAE8-C2A5-45F5-A3C0-C65A13587C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B645721-87E5-49C2-85B0-767786836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67C4C02-8BBF-42BB-B521-B506751EE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8D04254-60D9-4D8B-A95C-DCCCC5CA1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570F8C9-4193-499D-9701-BA3A3084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67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0C94B00-BC50-41C6-8D76-514E49D02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7AC6073-6A0B-4F4F-89FF-6DF90BAF5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B983FD1-9FE3-47AC-9A41-A5F88925F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82DFB310-72FC-4C43-BBB9-0A58BB9885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532B4263-6D54-4BCF-907C-AA937F873E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DAC56C23-529D-416F-B4D3-8A9A8A4DD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E70601B7-9E62-41A7-AE50-32AD4924C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DCCFB0B5-E721-4A17-B12E-A476EC95B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21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C1C53F0-5B85-4146-93FE-D29EEB897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321DD081-545E-49CA-A3DF-CF3976CFD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F335AB8-DE80-4F5A-B693-E76669EC4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388D7533-050A-4576-99F2-A299A6226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700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B9284EF3-22DB-4856-B667-85E262ACA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243CFB8A-EF88-4231-96C7-DED89F868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A58BFEC-A31B-447E-83D0-25F5A1C66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40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1799ED6-14B9-4812-8012-926AF001A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97FE0C1-C15F-4C46-A6E6-8EA96CF6B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0657C8D9-BAD1-430B-9648-80BAC3DB7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19759C5-C27A-4D60-B9CD-42F1CC042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3C1B91A9-B972-4C8B-9C4F-F89E3F6E5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6B1C8FA-8862-48D9-B6EB-912DEAFD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836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9A4954E-CB8B-44B7-A082-0C79E542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7DB4E8C1-0271-4B11-B90C-5053EA70CD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DBC2E78-9A39-495A-8E3E-65F7D32C1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088AB213-630A-4155-8496-E0BB66545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677E8AD-D321-46ED-A6CA-6CE288B9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785273C-D865-4C0A-B87D-F6D82CDA8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016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17C346D0-DCE0-481D-8FD1-930B90DB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296E816-F125-4456-9EED-BD0633028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D9AEDE1-971B-4BEC-AF37-700F050ED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A81BE-02A0-4C3E-BE01-9D9C307BFC28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AC3D510-ABA1-4112-B730-EF6DE69F1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3D3AB49-06AD-49F7-8966-FCE43AD1E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31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9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02877A2-D714-49D4-BF85-68DB489EF66F}"/>
              </a:ext>
            </a:extLst>
          </p:cNvPr>
          <p:cNvSpPr txBox="1"/>
          <p:nvPr/>
        </p:nvSpPr>
        <p:spPr>
          <a:xfrm>
            <a:off x="28575" y="76200"/>
            <a:ext cx="11560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팀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원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서수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연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이기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창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전종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D6A9EA52-F479-4D81-A187-B0B2024984CD}"/>
              </a:ext>
            </a:extLst>
          </p:cNvPr>
          <p:cNvSpPr/>
          <p:nvPr/>
        </p:nvSpPr>
        <p:spPr>
          <a:xfrm>
            <a:off x="4467225" y="962025"/>
            <a:ext cx="2933700" cy="493395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3B0DE738-E14F-4A0E-9395-9CA0A9138768}"/>
              </a:ext>
            </a:extLst>
          </p:cNvPr>
          <p:cNvSpPr/>
          <p:nvPr/>
        </p:nvSpPr>
        <p:spPr>
          <a:xfrm>
            <a:off x="6900862" y="4524375"/>
            <a:ext cx="1000125" cy="10001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049BC78-B4A4-4088-97FA-67B87AE7F5B0}"/>
              </a:ext>
            </a:extLst>
          </p:cNvPr>
          <p:cNvSpPr txBox="1"/>
          <p:nvPr/>
        </p:nvSpPr>
        <p:spPr>
          <a:xfrm>
            <a:off x="4552950" y="1295400"/>
            <a:ext cx="2603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team</a:t>
            </a:r>
            <a:r>
              <a:rPr lang="ko-KR" altLang="en-US" sz="2400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 자빠지다</a:t>
            </a:r>
            <a:endParaRPr lang="en-US" altLang="ko-KR" sz="2400" spc="-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  <a:p>
            <a:r>
              <a:rPr lang="ko-KR" altLang="en-US" sz="2400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웹 구현 포트폴리오 </a:t>
            </a:r>
            <a:r>
              <a:rPr lang="en-US" altLang="ko-KR" sz="2400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PPT</a:t>
            </a:r>
            <a:endParaRPr lang="ko-KR" altLang="en-US" sz="24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1CA7ECD-E88B-4BD3-AC8D-DCCFD5BB91BF}"/>
              </a:ext>
            </a:extLst>
          </p:cNvPr>
          <p:cNvSpPr txBox="1"/>
          <p:nvPr/>
        </p:nvSpPr>
        <p:spPr>
          <a:xfrm>
            <a:off x="4486275" y="1921252"/>
            <a:ext cx="271099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8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디저트</a:t>
            </a:r>
            <a:r>
              <a:rPr lang="ko-KR" altLang="en-US" sz="5800" b="1" spc="-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C985AE6B-11EB-4FEC-8601-F9FF25F83C73}"/>
              </a:ext>
            </a:extLst>
          </p:cNvPr>
          <p:cNvSpPr txBox="1"/>
          <p:nvPr/>
        </p:nvSpPr>
        <p:spPr>
          <a:xfrm>
            <a:off x="4533900" y="2653278"/>
            <a:ext cx="1511952" cy="533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7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자빠지다</a:t>
            </a:r>
            <a:endParaRPr lang="ko-KR" altLang="en-US" sz="287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78275862-F5CC-4ABB-895E-BA19DE9D5755}"/>
              </a:ext>
            </a:extLst>
          </p:cNvPr>
          <p:cNvCxnSpPr/>
          <p:nvPr/>
        </p:nvCxnSpPr>
        <p:spPr>
          <a:xfrm>
            <a:off x="4648200" y="3162300"/>
            <a:ext cx="2476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4E54E37B-AF9B-4DE4-967F-2D082B355D24}"/>
              </a:ext>
            </a:extLst>
          </p:cNvPr>
          <p:cNvSpPr/>
          <p:nvPr/>
        </p:nvSpPr>
        <p:spPr>
          <a:xfrm>
            <a:off x="4552950" y="3196814"/>
            <a:ext cx="10775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Team work!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DF75B5AA-8FD3-4798-9D2F-F1EC713BF649}"/>
              </a:ext>
            </a:extLst>
          </p:cNvPr>
          <p:cNvSpPr/>
          <p:nvPr/>
        </p:nvSpPr>
        <p:spPr>
          <a:xfrm>
            <a:off x="4552950" y="3431396"/>
            <a:ext cx="2009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자바 기반 </a:t>
            </a:r>
            <a:r>
              <a:rPr lang="ko-KR" altLang="en-US" sz="1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하이브리드</a:t>
            </a:r>
            <a:r>
              <a:rPr lang="ko-KR" altLang="en-US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ko-KR" altLang="en-US" sz="1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앱</a:t>
            </a:r>
            <a:r>
              <a:rPr lang="ko-KR" altLang="en-US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개발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FB3F3741-E2BC-4B93-82C4-2815399DE0D4}"/>
              </a:ext>
            </a:extLst>
          </p:cNvPr>
          <p:cNvSpPr/>
          <p:nvPr/>
        </p:nvSpPr>
        <p:spPr>
          <a:xfrm>
            <a:off x="4552950" y="5617384"/>
            <a:ext cx="2009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2019 . 10 . 14 ~ 2019 . 11 . 12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AB47E84D-7D4A-4B19-AD7E-C7C08DDF6751}"/>
              </a:ext>
            </a:extLst>
          </p:cNvPr>
          <p:cNvGrpSpPr/>
          <p:nvPr/>
        </p:nvGrpSpPr>
        <p:grpSpPr>
          <a:xfrm>
            <a:off x="7047302" y="4627565"/>
            <a:ext cx="707245" cy="803880"/>
            <a:chOff x="7141144" y="4753912"/>
            <a:chExt cx="707245" cy="803880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F283E259-D4AF-4BAF-AC67-0C50A0A0A5FF}"/>
                </a:ext>
              </a:extLst>
            </p:cNvPr>
            <p:cNvSpPr txBox="1"/>
            <p:nvPr/>
          </p:nvSpPr>
          <p:spPr>
            <a:xfrm>
              <a:off x="7186830" y="4753912"/>
              <a:ext cx="615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9C9EA6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JB</a:t>
              </a:r>
              <a:endPara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C9EA6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4916DD92-5D18-44AA-80C1-76D9C077145A}"/>
                </a:ext>
              </a:extLst>
            </p:cNvPr>
            <p:cNvSpPr/>
            <p:nvPr/>
          </p:nvSpPr>
          <p:spPr>
            <a:xfrm>
              <a:off x="7141144" y="5034572"/>
              <a:ext cx="70724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9C9EA6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GD</a:t>
              </a:r>
              <a:endPara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C9EA6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85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rgbClr val="F3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02" y="282084"/>
            <a:ext cx="6929143" cy="6293831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5" y="2324189"/>
            <a:ext cx="24358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가입</a:t>
            </a:r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회원 가입 완료 →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01</a:t>
            </a:r>
          </a:p>
          <a:p>
            <a:pPr>
              <a:lnSpc>
                <a:spcPts val="1800"/>
              </a:lnSpc>
            </a:pP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뒤로가기</a:t>
            </a:r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4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로그인 화면으로 이동 →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01</a:t>
            </a:r>
          </a:p>
          <a:p>
            <a:pPr>
              <a:lnSpc>
                <a:spcPts val="1800"/>
              </a:lnSpc>
            </a:pP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아이디 입력란</a:t>
            </a:r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4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- 30 byte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가능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아이디 중복검사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ID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가 중복되는지 확인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5.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비밀번호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입력란</a:t>
            </a:r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- 40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byte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가능</a:t>
            </a: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3575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02. </a:t>
            </a:r>
            <a:r>
              <a:rPr lang="ko-KR" altLang="en-US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회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원</a:t>
            </a:r>
            <a:r>
              <a:rPr lang="ko-KR" altLang="en-US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 </a:t>
            </a:r>
            <a:r>
              <a:rPr lang="en-US" altLang="ko-KR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- </a:t>
            </a:r>
            <a:r>
              <a:rPr lang="ko-KR" altLang="en-US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회원가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입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312626" y="5076826"/>
            <a:ext cx="2650524" cy="45456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904850" y="513820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904850" y="563727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②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481158" y="155191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③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883882" y="152645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④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483707" y="205839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⑤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83707" y="257655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⑥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483707" y="30828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⑦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493232" y="358322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⑧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493232" y="408731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⑨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24151" y="2324189"/>
            <a:ext cx="24358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6</a:t>
            </a: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비밀번호 재확인 입력란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- 40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byte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7.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이름 입력란</a:t>
            </a:r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- 40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byte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8.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이메일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입력란</a:t>
            </a:r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- 50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byte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9.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주소 입력란</a:t>
            </a:r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- 200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byte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10.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전화번호 입력란</a:t>
            </a:r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- 13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byte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가능</a:t>
            </a: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312626" y="5594661"/>
            <a:ext cx="2650524" cy="45456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9493232" y="460539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⑩</a:t>
            </a:r>
          </a:p>
        </p:txBody>
      </p:sp>
    </p:spTree>
    <p:extLst>
      <p:ext uri="{BB962C8B-B14F-4D97-AF65-F5344CB8AC3E}">
        <p14:creationId xmlns:p14="http://schemas.microsoft.com/office/powerpoint/2010/main" val="91731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rgbClr val="F3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676" y="1544757"/>
            <a:ext cx="6999854" cy="3768486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4" y="2352279"/>
            <a:ext cx="357573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1</a:t>
            </a: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아이디 찾기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정보와 일치하는 아이디 제공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01</a:t>
            </a:r>
          </a:p>
          <a:p>
            <a:endParaRPr lang="en-US" altLang="ko-KR" sz="14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뒤로가기</a:t>
            </a:r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로그인 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01</a:t>
            </a:r>
          </a:p>
          <a:p>
            <a:endParaRPr lang="en-US" altLang="ko-KR" sz="14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이름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- 40 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</a:p>
          <a:p>
            <a:endParaRPr lang="ko-KR" altLang="en-US" sz="14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이메일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- 50 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3575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03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공통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아이디 찾기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315199" y="3836288"/>
            <a:ext cx="2665029" cy="42059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315199" y="4353176"/>
            <a:ext cx="2665029" cy="40708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784306" y="385533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784306" y="438140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②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9533606" y="282432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③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536155" y="32939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④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05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rgbClr val="F3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91" y="1271475"/>
            <a:ext cx="6984965" cy="4273866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4" y="2321344"/>
            <a:ext cx="35757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1</a:t>
            </a: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비밀번호 찾기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비밀번호 재설정으로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05</a:t>
            </a:r>
          </a:p>
          <a:p>
            <a:endParaRPr lang="en-US" altLang="ko-KR" sz="14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뒤로가기</a:t>
            </a:r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로그인 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01</a:t>
            </a:r>
          </a:p>
          <a:p>
            <a:endParaRPr lang="en-US" altLang="ko-KR" sz="14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아이디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- 30 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</a:p>
          <a:p>
            <a:endParaRPr lang="ko-KR" altLang="en-US" sz="14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이름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- 40 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</a:p>
          <a:p>
            <a:endParaRPr lang="ko-KR" altLang="en-US" sz="14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5.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이메일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- 50 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3575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04.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공통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비밀번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호</a:t>
            </a:r>
            <a:r>
              <a:rPr lang="ko-KR" altLang="en-US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찾기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271951" y="4047076"/>
            <a:ext cx="2725053" cy="46178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97642" y="40851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897643" y="466182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②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9540857" y="25186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③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552931" y="30358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④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552931" y="355852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⑤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71951" y="4570951"/>
            <a:ext cx="2725053" cy="46178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14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rgbClr val="F3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932" y="1634766"/>
            <a:ext cx="6942516" cy="369923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4" y="2416322"/>
            <a:ext cx="424557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1</a:t>
            </a: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변경하기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비밀번호 재설정 후 로그인 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01</a:t>
            </a:r>
          </a:p>
          <a:p>
            <a:endParaRPr lang="en-US" altLang="ko-KR" sz="14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취소하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기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로그인 화면으로 이동</a:t>
            </a:r>
            <a:endParaRPr lang="ko-KR" altLang="en-US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ko-KR" altLang="en-US" sz="14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새로운 비밀번호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입력란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 40 byte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ko-KR" altLang="en-US" sz="14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비밀번호 확인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 40 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가능</a:t>
            </a: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05.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공통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비밀번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호</a:t>
            </a:r>
            <a:r>
              <a:rPr lang="ko-KR" altLang="en-US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 재설정</a:t>
            </a:r>
            <a:endParaRPr lang="ko-KR" altLang="en-US" sz="2400" dirty="0">
              <a:latin typeface="YouandiModern HeadRegular" pitchFamily="18" charset="-127"/>
              <a:ea typeface="YouandiModern HeadRegular" pitchFamily="18" charset="-127"/>
              <a:cs typeface="KoPubWorld돋움체 Bold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93939" y="3881823"/>
            <a:ext cx="2678736" cy="46017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6840341" y="391247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9521500" y="287873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③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521500" y="33791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④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293939" y="4396173"/>
            <a:ext cx="2678736" cy="46017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840341" y="442682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73554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4" y="2401206"/>
            <a:ext cx="424557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상품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썸네일</a:t>
            </a: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,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상품명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상품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View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07</a:t>
            </a:r>
          </a:p>
          <a:p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검색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특정 상품 검색</a:t>
            </a: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정렬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최신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가격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이름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조회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구매 순으로 정렬</a:t>
            </a:r>
            <a:endParaRPr lang="en-US" altLang="ko-KR" sz="11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06.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회원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-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상품리스트</a:t>
            </a:r>
          </a:p>
        </p:txBody>
      </p:sp>
      <p:pic>
        <p:nvPicPr>
          <p:cNvPr id="2" name="Picture 2" descr="E:\디저트 포폴 자료\구현화면\상품리스트 회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945" y="1330774"/>
            <a:ext cx="6502261" cy="455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553053" y="2075935"/>
            <a:ext cx="1474447" cy="1526813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92132" y="202865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①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914231" y="54677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②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282249" y="5511901"/>
            <a:ext cx="2571750" cy="301819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53053" y="1868030"/>
            <a:ext cx="944972" cy="207906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92132" y="178632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02747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4" y="2401206"/>
            <a:ext cx="42455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1</a:t>
            </a: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바로 구매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구매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/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결제 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09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장바구니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해당 상품 장바구니에 추가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08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옵션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옵션 선택 가능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.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예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)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딸기맛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사과맛</a:t>
            </a:r>
            <a:endParaRPr lang="ko-KR" altLang="en-US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수량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수량 조절 가능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07.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회원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상품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View</a:t>
            </a:r>
            <a:endParaRPr lang="ko-KR" altLang="en-US" sz="2400" dirty="0">
              <a:latin typeface="YouandiModern HeadRegular" pitchFamily="18" charset="-127"/>
              <a:ea typeface="YouandiModern HeadRegular" pitchFamily="18" charset="-127"/>
              <a:cs typeface="KoPubWorld돋움체 Bold" pitchFamily="2" charset="-127"/>
            </a:endParaRPr>
          </a:p>
        </p:txBody>
      </p:sp>
      <p:pic>
        <p:nvPicPr>
          <p:cNvPr id="2050" name="Picture 2" descr="E:\디저트 포폴 자료\구현화면\상품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173" y="1577412"/>
            <a:ext cx="6660486" cy="370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9435400" y="3880085"/>
            <a:ext cx="936039" cy="336441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360498" y="352465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①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301139" y="352543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②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982465" y="2794605"/>
            <a:ext cx="3319849" cy="184666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261249" y="245624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③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1261124" y="267798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④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986581" y="2566770"/>
            <a:ext cx="3319849" cy="184666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371439" y="3880085"/>
            <a:ext cx="936039" cy="336441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4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12295" y="0"/>
            <a:ext cx="70878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4" y="2401206"/>
            <a:ext cx="42455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1</a:t>
            </a: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구매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장바구니 물품 일괄 구매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09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수정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해당 상품 수량 수정</a:t>
            </a: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제거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해당 상품 제거</a:t>
            </a: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4. SHOP</a:t>
            </a:r>
          </a:p>
          <a:p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상품 리스트 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06</a:t>
            </a:r>
            <a:endParaRPr lang="ko-KR" altLang="en-US" sz="105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08.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회원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장바구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니</a:t>
            </a:r>
          </a:p>
        </p:txBody>
      </p:sp>
      <p:pic>
        <p:nvPicPr>
          <p:cNvPr id="3074" name="Picture 2" descr="E:\디저트 포폴 자료\구현화면\장바구니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502" y="1208419"/>
            <a:ext cx="6734023" cy="423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0716050" y="4939275"/>
            <a:ext cx="973441" cy="370703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660320" y="2011054"/>
            <a:ext cx="514865" cy="641529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0617536" y="458172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①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9299396" y="18859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②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1022055" y="2002817"/>
            <a:ext cx="585059" cy="649767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1572786" y="19164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③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42221" y="4939966"/>
            <a:ext cx="973441" cy="370703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839163" y="457898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④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51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4" y="2401206"/>
            <a:ext cx="25310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결제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결제 후 결제정보로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11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 err="1" smtClean="0">
                <a:latin typeface="YouandiModern HeadRegular" pitchFamily="18" charset="-127"/>
                <a:ea typeface="YouandiModern HeadRegular" pitchFamily="18" charset="-127"/>
              </a:rPr>
              <a:t>캐쉬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 충전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캐쉬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충전 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18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장바구니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장바구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니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18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상품리스트</a:t>
            </a:r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상품 리스트 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06</a:t>
            </a:r>
            <a:endParaRPr lang="ko-KR" altLang="en-US" sz="105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09.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회원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구매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/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결제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19400" y="2401206"/>
            <a:ext cx="253107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5.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이름 입력란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- 40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가능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6.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주소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- 200 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7.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전화번호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- 13 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8.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요청사항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- 100 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</a:p>
        </p:txBody>
      </p:sp>
      <p:pic>
        <p:nvPicPr>
          <p:cNvPr id="4098" name="Picture 2" descr="E:\디저트 포폴 자료\구현화면\결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667" y="600222"/>
            <a:ext cx="6036014" cy="578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5862074" y="6001529"/>
            <a:ext cx="703483" cy="300418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516767" y="56462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③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793443" y="563337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①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0032402" y="563985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②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746742" y="564798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④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548068" y="310862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⑤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1540263" y="33893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⑥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557593" y="392908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⑧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06747" y="5999409"/>
            <a:ext cx="703483" cy="300418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149533" y="5993362"/>
            <a:ext cx="703483" cy="300418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890152" y="5994593"/>
            <a:ext cx="703483" cy="300418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1543269" y="366163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⑦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54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3" y="2401206"/>
            <a:ext cx="4388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주문내역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주문 상세정보 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11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페이징</a:t>
            </a:r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페이지 선택 기능</a:t>
            </a:r>
            <a:endParaRPr lang="ko-KR" altLang="en-US" sz="105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10.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회원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구매 리스트</a:t>
            </a:r>
          </a:p>
        </p:txBody>
      </p:sp>
      <p:pic>
        <p:nvPicPr>
          <p:cNvPr id="5122" name="Picture 2" descr="E:\디저트 포폴 자료\구현화면\주문리스트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2"/>
          <a:stretch/>
        </p:blipFill>
        <p:spPr bwMode="auto">
          <a:xfrm>
            <a:off x="5327646" y="1858496"/>
            <a:ext cx="6435987" cy="269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6261100" y="2530145"/>
            <a:ext cx="2817341" cy="304801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67862" y="216187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①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858894" y="4076661"/>
            <a:ext cx="1285112" cy="478825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408292" y="413140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55613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ㅅ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2" y="2401206"/>
            <a:ext cx="438845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상품명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해당 상품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View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화면으로 이동 →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07</a:t>
            </a:r>
          </a:p>
          <a:p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환불신청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관리자에게 환불 신청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상품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재구매</a:t>
            </a:r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구매한 상품을 장바구니에 담기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08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4</a:t>
            </a:r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돌아가기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구매 리스트로 이동 →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10</a:t>
            </a:r>
          </a:p>
          <a:p>
            <a:endParaRPr lang="en-US" altLang="ko-KR" sz="9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5.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환불 거절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환불 신청 시 환불 거절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9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6.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돌아가기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환불 신청 시 환불 승인</a:t>
            </a:r>
            <a:r>
              <a:rPr lang="en-US" altLang="ko-KR" sz="9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endParaRPr lang="ko-KR" altLang="en-US" sz="9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11.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회원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구매 </a:t>
            </a:r>
            <a:r>
              <a:rPr lang="ko-KR" altLang="en-US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상세정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보</a:t>
            </a:r>
          </a:p>
        </p:txBody>
      </p:sp>
      <p:pic>
        <p:nvPicPr>
          <p:cNvPr id="6146" name="Picture 2" descr="E:\디저트 포폴 자료\구현화면\주문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542" y="348900"/>
            <a:ext cx="6439771" cy="44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215255" y="1156697"/>
            <a:ext cx="1742497" cy="276679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624696" y="4291606"/>
            <a:ext cx="861109" cy="397386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461091" y="392793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②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499327" y="392891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③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29292" y="7900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①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0576423" y="4294522"/>
            <a:ext cx="861109" cy="397386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68349" y="3921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④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83681" y="4287918"/>
            <a:ext cx="861109" cy="397386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 descr="E:\디저트 포폴 자료\구현화면\주문상세관리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945" y="5452368"/>
            <a:ext cx="6290964" cy="112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1001280" y="57131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⑤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702308" y="6087586"/>
            <a:ext cx="1013442" cy="397386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999259" y="57131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⑥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726126" y="6090203"/>
            <a:ext cx="961764" cy="397386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493945" y="4967416"/>
            <a:ext cx="159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관리자 화면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513861" y="439758"/>
            <a:ext cx="159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사용자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480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:\[더조은IT아카데미]\프로젝트 포트폴리오\Untitled-dddd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0"/>
            <a:ext cx="6115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2E9A980-5FAF-4544-9881-EB35480F74F1}"/>
              </a:ext>
            </a:extLst>
          </p:cNvPr>
          <p:cNvSpPr/>
          <p:nvPr/>
        </p:nvSpPr>
        <p:spPr>
          <a:xfrm>
            <a:off x="-9525" y="0"/>
            <a:ext cx="6096000" cy="6858000"/>
          </a:xfrm>
          <a:prstGeom prst="rect">
            <a:avLst/>
          </a:prstGeom>
          <a:solidFill>
            <a:srgbClr val="9C9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EF989C3-1EDB-4FBC-A641-CC59E9CA20EF}"/>
              </a:ext>
            </a:extLst>
          </p:cNvPr>
          <p:cNvSpPr/>
          <p:nvPr/>
        </p:nvSpPr>
        <p:spPr>
          <a:xfrm>
            <a:off x="110230" y="281662"/>
            <a:ext cx="1138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INDEX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4DD5A250-F9C4-47EA-B26D-D6BD1B7BFCE5}"/>
              </a:ext>
            </a:extLst>
          </p:cNvPr>
          <p:cNvSpPr/>
          <p:nvPr/>
        </p:nvSpPr>
        <p:spPr>
          <a:xfrm>
            <a:off x="585788" y="210911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개요</a:t>
            </a:r>
            <a:endParaRPr lang="ko-KR" altLang="en-US" sz="2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B98A35E0-18B7-4B61-BF1D-117D00F821FF}"/>
              </a:ext>
            </a:extLst>
          </p:cNvPr>
          <p:cNvSpPr/>
          <p:nvPr/>
        </p:nvSpPr>
        <p:spPr>
          <a:xfrm>
            <a:off x="219075" y="939103"/>
            <a:ext cx="366713" cy="70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929D5DC0-DE32-4E5F-8CFB-F08C406BE7B2}"/>
              </a:ext>
            </a:extLst>
          </p:cNvPr>
          <p:cNvSpPr/>
          <p:nvPr/>
        </p:nvSpPr>
        <p:spPr>
          <a:xfrm>
            <a:off x="565527" y="3004439"/>
            <a:ext cx="1651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프로젝트 특징</a:t>
            </a:r>
            <a:endParaRPr lang="ko-KR" altLang="en-US" sz="2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03466595-3202-493C-8D05-FEF0BC368326}"/>
              </a:ext>
            </a:extLst>
          </p:cNvPr>
          <p:cNvSpPr/>
          <p:nvPr/>
        </p:nvSpPr>
        <p:spPr>
          <a:xfrm>
            <a:off x="198814" y="1834429"/>
            <a:ext cx="366713" cy="70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47B1443E-4406-4330-93C5-4C20148385E4}"/>
              </a:ext>
            </a:extLst>
          </p:cNvPr>
          <p:cNvSpPr/>
          <p:nvPr/>
        </p:nvSpPr>
        <p:spPr>
          <a:xfrm>
            <a:off x="545266" y="3981267"/>
            <a:ext cx="11897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구현 내용</a:t>
            </a:r>
            <a:endParaRPr lang="ko-KR" altLang="en-US" sz="2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4DD5A250-F9C4-47EA-B26D-D6BD1B7BFCE5}"/>
              </a:ext>
            </a:extLst>
          </p:cNvPr>
          <p:cNvSpPr/>
          <p:nvPr/>
        </p:nvSpPr>
        <p:spPr>
          <a:xfrm>
            <a:off x="557212" y="4976138"/>
            <a:ext cx="1978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</a:t>
            </a:r>
            <a:r>
              <a:rPr lang="ko-KR" altLang="en-US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구성 </a:t>
            </a:r>
            <a:r>
              <a:rPr lang="en-US" altLang="ko-KR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&amp; </a:t>
            </a:r>
            <a:r>
              <a:rPr lang="ko-KR" altLang="en-US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시연</a:t>
            </a:r>
            <a:endParaRPr lang="ko-KR" altLang="en-US" sz="2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B98A35E0-18B7-4B61-BF1D-117D00F821FF}"/>
              </a:ext>
            </a:extLst>
          </p:cNvPr>
          <p:cNvSpPr/>
          <p:nvPr/>
        </p:nvSpPr>
        <p:spPr>
          <a:xfrm>
            <a:off x="190499" y="3806128"/>
            <a:ext cx="366713" cy="70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929D5DC0-DE32-4E5F-8CFB-F08C406BE7B2}"/>
              </a:ext>
            </a:extLst>
          </p:cNvPr>
          <p:cNvSpPr/>
          <p:nvPr/>
        </p:nvSpPr>
        <p:spPr>
          <a:xfrm>
            <a:off x="592663" y="1185802"/>
            <a:ext cx="11897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rPr>
              <a:t>팀원 소개</a:t>
            </a:r>
            <a:endParaRPr lang="ko-KR" altLang="en-US" sz="2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3466595-3202-493C-8D05-FEF0BC368326}"/>
              </a:ext>
            </a:extLst>
          </p:cNvPr>
          <p:cNvSpPr/>
          <p:nvPr/>
        </p:nvSpPr>
        <p:spPr>
          <a:xfrm>
            <a:off x="179763" y="4710979"/>
            <a:ext cx="366713" cy="70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47B1443E-4406-4330-93C5-4C20148385E4}"/>
              </a:ext>
            </a:extLst>
          </p:cNvPr>
          <p:cNvSpPr/>
          <p:nvPr/>
        </p:nvSpPr>
        <p:spPr>
          <a:xfrm>
            <a:off x="521452" y="5899776"/>
            <a:ext cx="15616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Q&amp;A </a:t>
            </a:r>
            <a:r>
              <a:rPr lang="ko-KR" altLang="en-US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및 마침</a:t>
            </a:r>
            <a:endParaRPr lang="ko-KR" altLang="en-US" sz="2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03466595-3202-493C-8D05-FEF0BC368326}"/>
              </a:ext>
            </a:extLst>
          </p:cNvPr>
          <p:cNvSpPr/>
          <p:nvPr/>
        </p:nvSpPr>
        <p:spPr>
          <a:xfrm>
            <a:off x="200024" y="2805979"/>
            <a:ext cx="366713" cy="70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03466595-3202-493C-8D05-FEF0BC368326}"/>
              </a:ext>
            </a:extLst>
          </p:cNvPr>
          <p:cNvSpPr/>
          <p:nvPr/>
        </p:nvSpPr>
        <p:spPr>
          <a:xfrm>
            <a:off x="179763" y="5673004"/>
            <a:ext cx="366713" cy="70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367463" y="281662"/>
            <a:ext cx="2395538" cy="182745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9165C080-10F8-4BBC-B640-849062234C09}"/>
              </a:ext>
            </a:extLst>
          </p:cNvPr>
          <p:cNvSpPr/>
          <p:nvPr/>
        </p:nvSpPr>
        <p:spPr>
          <a:xfrm>
            <a:off x="6367462" y="293231"/>
            <a:ext cx="258127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2019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팀 자빠지다</a:t>
            </a:r>
            <a:endParaRPr lang="en-US" altLang="ko-KR" sz="28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웹 사이트 구현</a:t>
            </a:r>
            <a:endParaRPr lang="en-US" altLang="ko-KR" sz="28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포트폴리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오</a:t>
            </a:r>
          </a:p>
        </p:txBody>
      </p:sp>
    </p:spTree>
    <p:extLst>
      <p:ext uri="{BB962C8B-B14F-4D97-AF65-F5344CB8AC3E}">
        <p14:creationId xmlns:p14="http://schemas.microsoft.com/office/powerpoint/2010/main" val="160306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3" y="2401206"/>
            <a:ext cx="438845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글쓰기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새로운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게시글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등록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13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게시글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제목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해당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게시글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View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14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검색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특정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게시글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검색</a:t>
            </a:r>
            <a:endParaRPr lang="ko-KR" altLang="en-US" sz="7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12.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공통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 err="1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게시글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 리스트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448" y="897025"/>
            <a:ext cx="6195533" cy="477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11020166" y="4268932"/>
            <a:ext cx="881449" cy="415325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547139" y="5014801"/>
            <a:ext cx="584885" cy="301819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645859" y="426893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①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9631832" y="46241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③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134156" y="1876529"/>
            <a:ext cx="2056774" cy="402474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746400" y="189310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503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3" y="2401206"/>
            <a:ext cx="43884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등록  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새로운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게시글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등록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14</a:t>
            </a:r>
          </a:p>
          <a:p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취소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게시글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리스트 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12</a:t>
            </a:r>
          </a:p>
          <a:p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추가  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이미지 추가</a:t>
            </a: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4</a:t>
            </a:r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게시글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제목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- 200byte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5</a:t>
            </a:r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게시글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내용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- 4000byte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  <a:endParaRPr lang="ko-KR" altLang="en-US" sz="5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13.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공통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 err="1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게시글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 등록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916" y="669699"/>
            <a:ext cx="6716316" cy="5632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834365" y="220401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⑤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16672" y="5051663"/>
            <a:ext cx="712728" cy="399757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501174" y="506687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③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331057" y="114920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④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479713" y="5895837"/>
            <a:ext cx="757882" cy="406546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650905" y="630238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①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1237595" y="5888973"/>
            <a:ext cx="757882" cy="413410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468049" y="630238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37345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2" y="2082589"/>
            <a:ext cx="4388451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수정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게시글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수정화면으로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15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삭제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게시글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삭제 후 리스트로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12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댓글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등록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댓글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등록하기</a:t>
            </a: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댓글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삭제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본인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댓글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삭제하기</a:t>
            </a: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5. </a:t>
            </a:r>
            <a:r>
              <a:rPr lang="ko-KR" altLang="en-US" sz="1600" dirty="0" err="1" smtClean="0">
                <a:latin typeface="YouandiModern HeadRegular" pitchFamily="18" charset="-127"/>
                <a:ea typeface="YouandiModern HeadRegular" pitchFamily="18" charset="-127"/>
              </a:rPr>
              <a:t>댓글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 수정</a:t>
            </a:r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본인 </a:t>
            </a:r>
            <a:r>
              <a:rPr lang="ko-KR" altLang="en-US" sz="1200" dirty="0" err="1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댓글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수정하기</a:t>
            </a:r>
            <a:endParaRPr lang="ko-KR" altLang="en-US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6.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목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록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게시글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목록으로 가기</a:t>
            </a:r>
          </a:p>
          <a:p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7.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댓글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입력란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- 1000byte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ko-KR" altLang="en-US" sz="3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14.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공통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 err="1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게시글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View</a:t>
            </a:r>
            <a:endParaRPr lang="ko-KR" altLang="en-US" sz="2400" dirty="0">
              <a:latin typeface="YouandiModern HeadRegular" pitchFamily="18" charset="-127"/>
              <a:ea typeface="YouandiModern HeadRegular" pitchFamily="18" charset="-127"/>
              <a:cs typeface="KoPubWorld돋움체 Bold" pitchFamily="2" charset="-127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605" y="136036"/>
            <a:ext cx="6413863" cy="6594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10501074" y="3123619"/>
            <a:ext cx="645367" cy="353745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141917" y="3123620"/>
            <a:ext cx="637026" cy="353745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060763" y="6307888"/>
            <a:ext cx="757882" cy="407184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098863" y="3703715"/>
            <a:ext cx="699130" cy="483298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1084153" y="4444950"/>
            <a:ext cx="331456" cy="255374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616009" y="271509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①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1324199" y="271504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②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1789139" y="37037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③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0986195" y="469451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④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1449318" y="469451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⑤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0639523" y="63474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⑥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1420506" y="4452606"/>
            <a:ext cx="358437" cy="255374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053351" y="37606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⑦</a:t>
            </a:r>
          </a:p>
        </p:txBody>
      </p:sp>
    </p:spTree>
    <p:extLst>
      <p:ext uri="{BB962C8B-B14F-4D97-AF65-F5344CB8AC3E}">
        <p14:creationId xmlns:p14="http://schemas.microsoft.com/office/powerpoint/2010/main" val="363379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3" y="2401206"/>
            <a:ext cx="438845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수정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변경된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게시글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수정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14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취소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이전 페이지로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14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추가  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이미지 추가</a:t>
            </a: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제거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이미지 제거</a:t>
            </a: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5.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게시글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제목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- 200byte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6.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게시글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내용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- 4000byte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  <a:endParaRPr lang="ko-KR" altLang="en-US" sz="1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15.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공통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 err="1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게시글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 수정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700" y="304800"/>
            <a:ext cx="6284031" cy="601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6058930" y="4869259"/>
            <a:ext cx="623247" cy="313742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632700" y="4830484"/>
            <a:ext cx="695516" cy="391291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0350500" y="5924193"/>
            <a:ext cx="678870" cy="384988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036300" y="5924192"/>
            <a:ext cx="730955" cy="380653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438561" y="556170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1342233" y="555992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②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650385" y="480827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③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8366576" y="485101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④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951078" y="63380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⑤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474428" y="135179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⑥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07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rgbClr val="F3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88" y="1060413"/>
            <a:ext cx="7041261" cy="4784695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3" y="2401206"/>
            <a:ext cx="4388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회원정보 수정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회원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인적사항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수정화면으로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17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캐쉬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충전하기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캐쉬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충전 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18</a:t>
            </a:r>
            <a:endParaRPr lang="ko-KR" altLang="en-US" sz="1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16.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회원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- </a:t>
            </a:r>
            <a:r>
              <a:rPr lang="ko-KR" altLang="en-US" sz="2400" dirty="0" err="1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마이페이지</a:t>
            </a:r>
            <a:endParaRPr lang="ko-KR" altLang="en-US" sz="2400" dirty="0">
              <a:latin typeface="YouandiModern HeadRegular" pitchFamily="18" charset="-127"/>
              <a:ea typeface="YouandiModern HeadRegular" pitchFamily="18" charset="-127"/>
              <a:cs typeface="KoPubWorld돋움체 Bold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75125" y="4846774"/>
            <a:ext cx="2049675" cy="39738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366167" y="4848924"/>
            <a:ext cx="2082883" cy="39738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478677" y="48640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950669" y="48640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11352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rgbClr val="F3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248" y="1114074"/>
            <a:ext cx="7023877" cy="4740633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17.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회원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회원정보 수정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633065" y="4745659"/>
            <a:ext cx="2043033" cy="33307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228379" y="469987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229822" y="507949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②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654499" y="199276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③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66573" y="23671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④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666573" y="276594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⑤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666573" y="315075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666573" y="353322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⑦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76098" y="3928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⑧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8324" y="2401206"/>
            <a:ext cx="253107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수정</a:t>
            </a:r>
          </a:p>
          <a:p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 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- </a:t>
            </a:r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회원 정보 수정 →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16</a:t>
            </a:r>
          </a:p>
          <a:p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취소</a:t>
            </a:r>
          </a:p>
          <a:p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 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- </a:t>
            </a:r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이전 화면으로 이동 →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16</a:t>
            </a:r>
          </a:p>
          <a:p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아이디</a:t>
            </a:r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 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- </a:t>
            </a:r>
            <a:r>
              <a:rPr lang="ko-KR" altLang="en-US" sz="1200" dirty="0" smtClean="0">
                <a:latin typeface="YouandiModern HeadRegular" pitchFamily="18" charset="-127"/>
                <a:ea typeface="YouandiModern HeadRegular" pitchFamily="18" charset="-127"/>
              </a:rPr>
              <a:t>본인 아이</a:t>
            </a:r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디</a:t>
            </a:r>
            <a:r>
              <a:rPr lang="en-US" altLang="ko-KR" sz="1200" dirty="0" smtClean="0">
                <a:latin typeface="YouandiModern HeadRegular" pitchFamily="18" charset="-127"/>
                <a:ea typeface="YouandiModern HeadRegular" pitchFamily="18" charset="-127"/>
              </a:rPr>
              <a:t> (</a:t>
            </a:r>
            <a:r>
              <a:rPr lang="ko-KR" altLang="en-US" sz="1200" dirty="0" smtClean="0">
                <a:latin typeface="YouandiModern HeadRegular" pitchFamily="18" charset="-127"/>
                <a:ea typeface="YouandiModern HeadRegular" pitchFamily="18" charset="-127"/>
              </a:rPr>
              <a:t>변경불가</a:t>
            </a:r>
            <a:r>
              <a:rPr lang="en-US" altLang="ko-KR" sz="1200" dirty="0" smtClean="0">
                <a:latin typeface="YouandiModern HeadRegular" pitchFamily="18" charset="-127"/>
                <a:ea typeface="YouandiModern HeadRegular" pitchFamily="18" charset="-127"/>
              </a:rPr>
              <a:t>)</a:t>
            </a:r>
            <a:endParaRPr lang="ko-KR" altLang="en-US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endParaRPr lang="ko-KR" altLang="en-US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비밀번호 입력란</a:t>
            </a:r>
          </a:p>
          <a:p>
            <a:r>
              <a:rPr lang="ko-KR" altLang="en-US" sz="1200" dirty="0" smtClean="0">
                <a:latin typeface="YouandiModern HeadRegular" pitchFamily="18" charset="-127"/>
                <a:ea typeface="YouandiModern HeadRegular" pitchFamily="18" charset="-127"/>
              </a:rPr>
              <a:t> 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- 40 byte </a:t>
            </a:r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까지 입력 </a:t>
            </a:r>
            <a:r>
              <a:rPr lang="ko-KR" altLang="en-US" sz="1200" dirty="0" smtClean="0">
                <a:latin typeface="YouandiModern HeadRegular" pitchFamily="18" charset="-127"/>
                <a:ea typeface="YouandiModern HeadRegular" pitchFamily="18" charset="-127"/>
              </a:rPr>
              <a:t>가능</a:t>
            </a:r>
            <a:endParaRPr lang="en-US" altLang="ko-KR" sz="12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endParaRPr lang="ko-KR" altLang="en-US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5.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비밀번호 재확인 입력란</a:t>
            </a:r>
          </a:p>
          <a:p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 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- 40 byte </a:t>
            </a:r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까지 입력 </a:t>
            </a:r>
            <a:r>
              <a:rPr lang="ko-KR" altLang="en-US" sz="1200" dirty="0" smtClean="0">
                <a:latin typeface="YouandiModern HeadRegular" pitchFamily="18" charset="-127"/>
                <a:ea typeface="YouandiModern HeadRegular" pitchFamily="18" charset="-127"/>
              </a:rPr>
              <a:t>가능</a:t>
            </a:r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19400" y="2401206"/>
            <a:ext cx="253107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6.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이름 입력란</a:t>
            </a:r>
          </a:p>
          <a:p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 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- 40 byte </a:t>
            </a:r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까지 입력 가능</a:t>
            </a:r>
          </a:p>
          <a:p>
            <a:endParaRPr lang="ko-KR" altLang="en-US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7.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이메일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입력란</a:t>
            </a:r>
          </a:p>
          <a:p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 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- 50 byte </a:t>
            </a:r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까지 입력 가능</a:t>
            </a:r>
          </a:p>
          <a:p>
            <a:endParaRPr lang="ko-KR" altLang="en-US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8.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주소 입력란</a:t>
            </a:r>
          </a:p>
          <a:p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 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- 200 byte </a:t>
            </a:r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까지 입력 가능</a:t>
            </a:r>
          </a:p>
          <a:p>
            <a:endParaRPr lang="ko-KR" altLang="en-US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9.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전화번호 입력란</a:t>
            </a:r>
          </a:p>
          <a:p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 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- 13 byte </a:t>
            </a:r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까지 입력 가능</a:t>
            </a:r>
            <a:endParaRPr lang="ko-KR" altLang="en-US" sz="105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685623" y="431935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⑨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633065" y="5136184"/>
            <a:ext cx="2043033" cy="33307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4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rgbClr val="F3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148" y="1710346"/>
            <a:ext cx="7092091" cy="360460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3" y="2401206"/>
            <a:ext cx="438845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충전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캐시 충전 완료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16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취소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이전 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16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현재 </a:t>
            </a:r>
            <a:r>
              <a:rPr lang="ko-KR" altLang="en-US" sz="1600" dirty="0" err="1" smtClean="0">
                <a:latin typeface="YouandiModern HeadRegular" pitchFamily="18" charset="-127"/>
                <a:ea typeface="YouandiModern HeadRegular" pitchFamily="18" charset="-127"/>
              </a:rPr>
              <a:t>캐쉬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 잔액</a:t>
            </a:r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충전할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캐쉬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금액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입력란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5.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비밀번호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- 40byte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가능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6.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충전 후 잔액</a:t>
            </a:r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18.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회원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 err="1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캐쉬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 충전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627037" y="4177689"/>
            <a:ext cx="2040838" cy="37526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152588" y="420440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52588" y="46006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②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667875" y="260273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③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67875" y="299706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④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27037" y="4587264"/>
            <a:ext cx="2040838" cy="37526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667875" y="339090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⑤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677400" y="378142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317407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rgbClr val="F3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148" y="1201437"/>
            <a:ext cx="7087851" cy="4424222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19.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관리자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-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메인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8323" y="2401206"/>
            <a:ext cx="389315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상품관리</a:t>
            </a: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,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상품 리스트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상품 리스트 화면으로 이동 →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20</a:t>
            </a:r>
          </a:p>
          <a:p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상품 등록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상품 등록 화면으로 이동 →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21</a:t>
            </a:r>
          </a:p>
          <a:p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상품 통계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상품 통계 화면으로 이동 →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24</a:t>
            </a:r>
          </a:p>
          <a:p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주문 관리</a:t>
            </a: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,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주문 리스트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주문 리스트 화면으로 이동 →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25</a:t>
            </a:r>
          </a:p>
          <a:p>
            <a:endParaRPr lang="en-US" altLang="ko-KR" sz="12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5.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자유게시판 관리</a:t>
            </a: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,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게시글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리스트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게시글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리스트 화면으로 이동 →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12</a:t>
            </a:r>
          </a:p>
          <a:p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6.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게시글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등록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게시글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등록 화면으로 이동 →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13</a:t>
            </a:r>
            <a:endParaRPr lang="ko-KR" altLang="en-US" sz="9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23404" y="2827220"/>
            <a:ext cx="1201295" cy="39596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036926" y="2844248"/>
            <a:ext cx="1164224" cy="37894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054938" y="2838666"/>
            <a:ext cx="1375062" cy="37894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134041" y="3388805"/>
            <a:ext cx="799070" cy="25134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095369" y="3825154"/>
            <a:ext cx="875841" cy="30548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163270" y="4305524"/>
            <a:ext cx="769841" cy="28552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190928" y="3386579"/>
            <a:ext cx="876872" cy="27261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225359" y="3822585"/>
            <a:ext cx="1042715" cy="32393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304904" y="3390722"/>
            <a:ext cx="915545" cy="26847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507906" y="28386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621428" y="284424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④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9668015" y="28386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⑤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679871" y="332980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②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775430" y="334029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④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9914892" y="33374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⑥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650150" y="378024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9840868" y="37708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⑤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718543" y="426362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78627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20.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관리자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상품 리스트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8323" y="2401206"/>
            <a:ext cx="3893151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등록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새로운 상품 등록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21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상품명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상품 상세 페이지 펼침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</a:t>
            </a:r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재고 수정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재고 간편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수정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판매 페이지</a:t>
            </a:r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err="1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재품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상세 화면으로 이동</a:t>
            </a:r>
            <a:endParaRPr lang="ko-KR" altLang="en-US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10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5.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상세 수정</a:t>
            </a:r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제품 상세 수정 화면으로 이동</a:t>
            </a:r>
            <a:endParaRPr lang="ko-KR" altLang="en-US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8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6.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검색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원하는 상품 검색</a:t>
            </a:r>
          </a:p>
          <a:p>
            <a:endParaRPr lang="en-US" altLang="ko-KR" sz="8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7.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정렬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원하는 순으로 정렬</a:t>
            </a:r>
            <a:endParaRPr lang="ko-KR" altLang="en-US" sz="8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pic>
        <p:nvPicPr>
          <p:cNvPr id="7171" name="Picture 3" descr="C:\Users\TJ\Desktop\KakaoTalk_20191111_1627571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226" y="984161"/>
            <a:ext cx="6755987" cy="505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11252885" y="5038353"/>
            <a:ext cx="680720" cy="250339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0533177" y="3834194"/>
            <a:ext cx="551935" cy="185870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0533177" y="3018648"/>
            <a:ext cx="551935" cy="836660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6538338" y="22466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②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0181414" y="28878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③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685215" y="2611898"/>
            <a:ext cx="4109574" cy="296060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0874789" y="497244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①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1325515" y="3833157"/>
            <a:ext cx="551935" cy="185870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293082" y="5660830"/>
            <a:ext cx="2671673" cy="381934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172883" y="372598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④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203457" y="34756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⑤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904408" y="56690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⑥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281594" y="1083778"/>
            <a:ext cx="6595855" cy="296060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229628" y="70234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⑦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94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21.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관리자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상품 등록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8323" y="2401206"/>
            <a:ext cx="23526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상품 제목 입력란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- 30byte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</a:p>
          <a:p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판매가 입력란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endParaRPr lang="ko-KR" altLang="en-US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 err="1" smtClean="0">
                <a:latin typeface="YouandiModern HeadRegular" pitchFamily="18" charset="-127"/>
                <a:ea typeface="YouandiModern HeadRegular" pitchFamily="18" charset="-127"/>
              </a:rPr>
              <a:t>섬네일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 </a:t>
            </a:r>
            <a:r>
              <a:rPr lang="ko-KR" altLang="en-US" sz="1600" dirty="0" err="1" smtClean="0">
                <a:latin typeface="YouandiModern HeadRegular" pitchFamily="18" charset="-127"/>
                <a:ea typeface="YouandiModern HeadRegular" pitchFamily="18" charset="-127"/>
              </a:rPr>
              <a:t>등록란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사진 파일 등록</a:t>
            </a:r>
            <a:endParaRPr lang="ko-KR" altLang="en-US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ko-KR" altLang="en-US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사진 </a:t>
            </a:r>
            <a:r>
              <a:rPr lang="ko-KR" altLang="en-US" sz="1600" dirty="0" err="1" smtClean="0">
                <a:latin typeface="YouandiModern HeadRegular" pitchFamily="18" charset="-127"/>
                <a:ea typeface="YouandiModern HeadRegular" pitchFamily="18" charset="-127"/>
              </a:rPr>
              <a:t>등록란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사진 파일 등록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16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5.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추가 사진</a:t>
            </a: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,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옵션 삭제</a:t>
            </a:r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19400" y="2401206"/>
            <a:ext cx="2531076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6</a:t>
            </a: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사진</a:t>
            </a:r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,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옵션 추가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endParaRPr lang="ko-KR" altLang="en-US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7.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옵션 내용 입력란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 </a:t>
            </a:r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 </a:t>
            </a:r>
            <a:r>
              <a:rPr lang="en-US" altLang="ko-KR" sz="1200" dirty="0" smtClean="0">
                <a:latin typeface="YouandiModern HeadRegular" pitchFamily="18" charset="-127"/>
                <a:ea typeface="YouandiModern HeadRegular" pitchFamily="18" charset="-127"/>
              </a:rPr>
              <a:t>- </a:t>
            </a:r>
            <a:r>
              <a:rPr lang="ko-KR" altLang="en-US" sz="1200" dirty="0" smtClean="0">
                <a:latin typeface="YouandiModern HeadRegular" pitchFamily="18" charset="-127"/>
                <a:ea typeface="YouandiModern HeadRegular" pitchFamily="18" charset="-127"/>
              </a:rPr>
              <a:t>추가 가격</a:t>
            </a:r>
            <a:r>
              <a:rPr lang="en-US" altLang="ko-KR" sz="1200" dirty="0" smtClean="0">
                <a:latin typeface="YouandiModern HeadRegular" pitchFamily="18" charset="-127"/>
                <a:ea typeface="YouandiModern HeadRegular" pitchFamily="18" charset="-127"/>
              </a:rPr>
              <a:t>, </a:t>
            </a:r>
            <a:r>
              <a:rPr lang="ko-KR" altLang="en-US" sz="1200" dirty="0" smtClean="0">
                <a:latin typeface="YouandiModern HeadRegular" pitchFamily="18" charset="-127"/>
                <a:ea typeface="YouandiModern HeadRegular" pitchFamily="18" charset="-127"/>
              </a:rPr>
              <a:t>옵션 별 재고</a:t>
            </a:r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 </a:t>
            </a:r>
            <a:r>
              <a:rPr lang="en-US" altLang="ko-KR" sz="1200" dirty="0" smtClean="0">
                <a:latin typeface="YouandiModern HeadRegular" pitchFamily="18" charset="-127"/>
                <a:ea typeface="YouandiModern HeadRegular" pitchFamily="18" charset="-127"/>
              </a:rPr>
              <a:t>   </a:t>
            </a:r>
            <a:r>
              <a:rPr lang="ko-KR" altLang="en-US" sz="1200" dirty="0" err="1" smtClean="0">
                <a:latin typeface="YouandiModern HeadRegular" pitchFamily="18" charset="-127"/>
                <a:ea typeface="YouandiModern HeadRegular" pitchFamily="18" charset="-127"/>
              </a:rPr>
              <a:t>옵션명</a:t>
            </a:r>
            <a:r>
              <a:rPr lang="ko-KR" altLang="en-US" sz="1200" dirty="0" smtClean="0">
                <a:latin typeface="YouandiModern HeadRegular" pitchFamily="18" charset="-127"/>
                <a:ea typeface="YouandiModern HeadRegular" pitchFamily="18" charset="-127"/>
              </a:rPr>
              <a:t> 입력</a:t>
            </a:r>
            <a:endParaRPr lang="en-US" altLang="ko-KR" sz="12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endParaRPr lang="ko-KR" altLang="en-US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8.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상품 상세 내용 입력란</a:t>
            </a:r>
          </a:p>
          <a:p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 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- 4000 byte</a:t>
            </a:r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까지 입력 </a:t>
            </a:r>
            <a:r>
              <a:rPr lang="ko-KR" altLang="en-US" sz="1200" dirty="0" smtClean="0">
                <a:latin typeface="YouandiModern HeadRegular" pitchFamily="18" charset="-127"/>
                <a:ea typeface="YouandiModern HeadRegular" pitchFamily="18" charset="-127"/>
              </a:rPr>
              <a:t>가능</a:t>
            </a:r>
            <a:endParaRPr lang="en-US" altLang="ko-KR" sz="12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endParaRPr lang="ko-KR" altLang="en-US" sz="8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9.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등록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 smtClean="0">
                <a:latin typeface="YouandiModern HeadRegular" pitchFamily="18" charset="-127"/>
                <a:ea typeface="YouandiModern HeadRegular" pitchFamily="18" charset="-127"/>
              </a:rPr>
              <a:t> 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- </a:t>
            </a:r>
            <a:r>
              <a:rPr lang="ko-KR" altLang="en-US" sz="1200" dirty="0" smtClean="0">
                <a:latin typeface="YouandiModern HeadRegular" pitchFamily="18" charset="-127"/>
                <a:ea typeface="YouandiModern HeadRegular" pitchFamily="18" charset="-127"/>
              </a:rPr>
              <a:t>상품 등록 후 리스트로 이동</a:t>
            </a:r>
            <a:endParaRPr lang="en-US" altLang="ko-KR" sz="12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  <a:cs typeface="KoPubWorld돋움체 Light" pitchFamily="2" charset="-127"/>
              </a:rPr>
              <a:t>	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→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20</a:t>
            </a: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ko-KR" altLang="en-US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10.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취소</a:t>
            </a:r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 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- </a:t>
            </a:r>
            <a:r>
              <a:rPr lang="ko-KR" altLang="en-US" sz="1200" dirty="0" smtClean="0">
                <a:latin typeface="YouandiModern HeadRegular" pitchFamily="18" charset="-127"/>
                <a:ea typeface="YouandiModern HeadRegular" pitchFamily="18" charset="-127"/>
              </a:rPr>
              <a:t>등록하지 않고 리스트로 이동</a:t>
            </a:r>
            <a:endParaRPr lang="en-US" altLang="ko-KR" sz="12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  <a:cs typeface="KoPubWorld돋움체 Light" pitchFamily="2" charset="-127"/>
              </a:rPr>
              <a:t>	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→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20</a:t>
            </a: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ko-KR" altLang="en-US" sz="5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pic>
        <p:nvPicPr>
          <p:cNvPr id="8196" name="Picture 4" descr="C:\Users\TJ\Desktop\KakaoTalk_20191111_1627241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364" y="257793"/>
            <a:ext cx="5566167" cy="627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1179747" y="1489583"/>
            <a:ext cx="285300" cy="237240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691202" y="6165560"/>
            <a:ext cx="807307" cy="322488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299648" y="614888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⑨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379258" y="1721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①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373149" y="374860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⑧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724153" y="1928775"/>
            <a:ext cx="732655" cy="247135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901140" y="195005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⑦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382667" y="52567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②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8151778" y="81348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③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153360" y="110801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④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430585" y="140255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⑤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0006592" y="2796177"/>
            <a:ext cx="285300" cy="237240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0247905" y="270914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⑤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1440405" y="18433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⑥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732392" y="3474368"/>
            <a:ext cx="732655" cy="247135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1439119" y="338893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⑥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996126" y="6158153"/>
            <a:ext cx="807307" cy="322488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5614097" y="614147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⑩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02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F569A7E-21D2-4812-95FA-D568027341BC}"/>
              </a:ext>
            </a:extLst>
          </p:cNvPr>
          <p:cNvSpPr/>
          <p:nvPr/>
        </p:nvSpPr>
        <p:spPr>
          <a:xfrm>
            <a:off x="6438900" y="1104900"/>
            <a:ext cx="2585708" cy="473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636B0D8-66F3-4430-9B96-78190F12BA82}"/>
              </a:ext>
            </a:extLst>
          </p:cNvPr>
          <p:cNvSpPr/>
          <p:nvPr/>
        </p:nvSpPr>
        <p:spPr>
          <a:xfrm>
            <a:off x="9085592" y="1104900"/>
            <a:ext cx="2585708" cy="473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0B1F81DE-3116-406F-A31E-741DF8CF59CF}"/>
              </a:ext>
            </a:extLst>
          </p:cNvPr>
          <p:cNvSpPr/>
          <p:nvPr/>
        </p:nvSpPr>
        <p:spPr>
          <a:xfrm>
            <a:off x="2992109" y="1104900"/>
            <a:ext cx="2585708" cy="473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AC66F8AB-778B-46B0-ABFB-F014F44CEBE0}"/>
              </a:ext>
            </a:extLst>
          </p:cNvPr>
          <p:cNvGrpSpPr/>
          <p:nvPr/>
        </p:nvGrpSpPr>
        <p:grpSpPr>
          <a:xfrm>
            <a:off x="2171700" y="4622800"/>
            <a:ext cx="10035547" cy="660400"/>
            <a:chOff x="2171700" y="4622800"/>
            <a:chExt cx="10035547" cy="660400"/>
          </a:xfrm>
        </p:grpSpPr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FCC20BCC-F344-4921-B459-67E3D800B2C0}"/>
                </a:ext>
              </a:extLst>
            </p:cNvPr>
            <p:cNvCxnSpPr>
              <a:cxnSpLocks/>
            </p:cNvCxnSpPr>
            <p:nvPr/>
          </p:nvCxnSpPr>
          <p:spPr>
            <a:xfrm>
              <a:off x="2171700" y="5283200"/>
              <a:ext cx="100203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="" xmlns:a16="http://schemas.microsoft.com/office/drawing/2014/main" id="{A4C6572E-A5B0-49D7-936C-17B3EF8D5325}"/>
                </a:ext>
              </a:extLst>
            </p:cNvPr>
            <p:cNvCxnSpPr/>
            <p:nvPr/>
          </p:nvCxnSpPr>
          <p:spPr>
            <a:xfrm>
              <a:off x="11546847" y="4622800"/>
              <a:ext cx="660400" cy="660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48E098DD-0EE8-497A-B586-0933FC1B1838}"/>
              </a:ext>
            </a:extLst>
          </p:cNvPr>
          <p:cNvSpPr/>
          <p:nvPr/>
        </p:nvSpPr>
        <p:spPr>
          <a:xfrm>
            <a:off x="6438900" y="393240"/>
            <a:ext cx="5232400" cy="51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5F5FEA32-08B4-439F-8DED-FAF8C3B845C7}"/>
              </a:ext>
            </a:extLst>
          </p:cNvPr>
          <p:cNvSpPr/>
          <p:nvPr/>
        </p:nvSpPr>
        <p:spPr>
          <a:xfrm>
            <a:off x="345417" y="393240"/>
            <a:ext cx="5232400" cy="51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1D872F6-DBDD-46BA-9A53-A4758EE335C3}"/>
              </a:ext>
            </a:extLst>
          </p:cNvPr>
          <p:cNvSpPr txBox="1"/>
          <p:nvPr/>
        </p:nvSpPr>
        <p:spPr>
          <a:xfrm>
            <a:off x="292261" y="571499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팀원 소개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0259F44C-8596-41D4-95BF-FCBC8F083235}"/>
              </a:ext>
            </a:extLst>
          </p:cNvPr>
          <p:cNvSpPr/>
          <p:nvPr/>
        </p:nvSpPr>
        <p:spPr>
          <a:xfrm>
            <a:off x="281916" y="174436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자바에 빠지다</a:t>
            </a:r>
            <a:r>
              <a:rPr lang="en-US" altLang="ko-KR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.</a:t>
            </a:r>
          </a:p>
          <a:p>
            <a:r>
              <a:rPr lang="en-US" altLang="ko-KR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team “</a:t>
            </a:r>
            <a:r>
              <a:rPr lang="ko-KR" altLang="en-US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자빠지다</a:t>
            </a:r>
            <a:r>
              <a:rPr lang="en-US" altLang="ko-KR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”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CA62CB2-E593-4841-806F-CF55E9727ADF}"/>
              </a:ext>
            </a:extLst>
          </p:cNvPr>
          <p:cNvSpPr/>
          <p:nvPr/>
        </p:nvSpPr>
        <p:spPr>
          <a:xfrm>
            <a:off x="281916" y="3903236"/>
            <a:ext cx="12801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01 / Effort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E556107A-A749-4B2D-AEBB-18E79FEB079E}"/>
              </a:ext>
            </a:extLst>
          </p:cNvPr>
          <p:cNvSpPr/>
          <p:nvPr/>
        </p:nvSpPr>
        <p:spPr>
          <a:xfrm>
            <a:off x="281916" y="4335036"/>
            <a:ext cx="12801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02 / Faithful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73FF7B4F-4CEF-4D34-833A-7AC6E3D0DB83}"/>
              </a:ext>
            </a:extLst>
          </p:cNvPr>
          <p:cNvSpPr/>
          <p:nvPr/>
        </p:nvSpPr>
        <p:spPr>
          <a:xfrm>
            <a:off x="281916" y="4766836"/>
            <a:ext cx="12801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03 / Tenacity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73A3BAA6-7CF3-4F19-AC29-15AACF76FB03}"/>
              </a:ext>
            </a:extLst>
          </p:cNvPr>
          <p:cNvSpPr/>
          <p:nvPr/>
        </p:nvSpPr>
        <p:spPr>
          <a:xfrm>
            <a:off x="281916" y="5198636"/>
            <a:ext cx="1280184" cy="270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04 / Passion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8DE00CDF-68C3-4246-949E-1FCA9E54AB2C}"/>
              </a:ext>
            </a:extLst>
          </p:cNvPr>
          <p:cNvSpPr/>
          <p:nvPr/>
        </p:nvSpPr>
        <p:spPr>
          <a:xfrm>
            <a:off x="281916" y="5630436"/>
            <a:ext cx="12801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05 </a:t>
            </a:r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/ Flexibility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EF45A815-017E-41BA-AB05-BFA09EF3E8DA}"/>
              </a:ext>
            </a:extLst>
          </p:cNvPr>
          <p:cNvSpPr/>
          <p:nvPr/>
        </p:nvSpPr>
        <p:spPr>
          <a:xfrm>
            <a:off x="3209412" y="3984457"/>
            <a:ext cx="21511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DB</a:t>
            </a:r>
            <a:r>
              <a:rPr lang="ko-KR" altLang="en-US" sz="14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의 테이블 설계 및 구현</a:t>
            </a:r>
          </a:p>
          <a:p>
            <a:pPr algn="ctr"/>
            <a:endParaRPr lang="ko-KR" altLang="en-US" sz="1400" spc="-15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판매의 기능 설계 및 구현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61C8B609-070E-4689-98C2-1440D3FBBF1D}"/>
              </a:ext>
            </a:extLst>
          </p:cNvPr>
          <p:cNvSpPr/>
          <p:nvPr/>
        </p:nvSpPr>
        <p:spPr>
          <a:xfrm>
            <a:off x="6525639" y="3984457"/>
            <a:ext cx="241222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회원 화면 기능 설계 및 구현</a:t>
            </a:r>
          </a:p>
          <a:p>
            <a:pPr algn="ctr"/>
            <a:endParaRPr lang="ko-KR" altLang="en-US" sz="1400" spc="-15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관리자 화면 기능 설계 및 구현</a:t>
            </a:r>
          </a:p>
          <a:p>
            <a:pPr algn="ctr"/>
            <a:endParaRPr lang="ko-KR" altLang="en-US" sz="1400" spc="-15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공통 화면 기능 설계 및 구현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404403D6-D5DB-40A6-92F5-F6F9D4E7DF2E}"/>
              </a:ext>
            </a:extLst>
          </p:cNvPr>
          <p:cNvSpPr/>
          <p:nvPr/>
        </p:nvSpPr>
        <p:spPr>
          <a:xfrm>
            <a:off x="9178409" y="3984457"/>
            <a:ext cx="24000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자유게시판 기능 설계 및 구현</a:t>
            </a:r>
          </a:p>
          <a:p>
            <a:pPr algn="ctr"/>
            <a:endParaRPr lang="ko-KR" altLang="en-US" sz="1400" spc="-15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코멘트 기능 설계 및 구현</a:t>
            </a:r>
          </a:p>
        </p:txBody>
      </p:sp>
      <p:pic>
        <p:nvPicPr>
          <p:cNvPr id="6146" name="Picture 2" descr="D:\ssy\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524" y="1394281"/>
            <a:ext cx="2050877" cy="205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:\ssy\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335" y="1394281"/>
            <a:ext cx="2052000" cy="20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B63D8DB-0EB8-4C9D-B530-9E036F4D4EF2}"/>
              </a:ext>
            </a:extLst>
          </p:cNvPr>
          <p:cNvSpPr/>
          <p:nvPr/>
        </p:nvSpPr>
        <p:spPr>
          <a:xfrm rot="5400000">
            <a:off x="8950820" y="3249930"/>
            <a:ext cx="755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팀</a:t>
            </a:r>
            <a:r>
              <a: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원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5C3CF9B5-943F-47BE-9E4F-A414FDD349C4}"/>
              </a:ext>
            </a:extLst>
          </p:cNvPr>
          <p:cNvSpPr/>
          <p:nvPr/>
        </p:nvSpPr>
        <p:spPr>
          <a:xfrm rot="5400000">
            <a:off x="2883684" y="3249930"/>
            <a:ext cx="755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팀</a:t>
            </a:r>
            <a:r>
              <a: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장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F7CE027-8776-4361-825E-0B0B726733D1}"/>
              </a:ext>
            </a:extLst>
          </p:cNvPr>
          <p:cNvSpPr/>
          <p:nvPr/>
        </p:nvSpPr>
        <p:spPr>
          <a:xfrm rot="5400000">
            <a:off x="6343234" y="3249930"/>
            <a:ext cx="755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팀</a:t>
            </a:r>
            <a:r>
              <a: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원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1845C2C9-324C-4C5F-9BC2-5106D75748FE}"/>
              </a:ext>
            </a:extLst>
          </p:cNvPr>
          <p:cNvSpPr/>
          <p:nvPr/>
        </p:nvSpPr>
        <p:spPr>
          <a:xfrm>
            <a:off x="3522962" y="2082248"/>
            <a:ext cx="152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  <a:cs typeface="KoPubWorld돋움체 Light" pitchFamily="2" charset="-127"/>
              </a:rPr>
              <a:t>전종건</a:t>
            </a:r>
            <a:endParaRPr lang="ko-KR" altLang="en-US" sz="400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itchFamily="18" charset="-127"/>
              <a:ea typeface="YouandiModern HeadRegular" pitchFamily="18" charset="-127"/>
              <a:cs typeface="KoPubWorld돋움체 Light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D35BB8E5-4B29-45CC-8209-0E05E96F0DDB}"/>
              </a:ext>
            </a:extLst>
          </p:cNvPr>
          <p:cNvSpPr/>
          <p:nvPr/>
        </p:nvSpPr>
        <p:spPr>
          <a:xfrm>
            <a:off x="9569335" y="2082248"/>
            <a:ext cx="152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  <a:cs typeface="KoPubWorld돋움체 Light" pitchFamily="2" charset="-127"/>
              </a:rPr>
              <a:t>이기</a:t>
            </a:r>
            <a:r>
              <a:rPr lang="ko-KR" altLang="en-US" sz="40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  <a:cs typeface="KoPubWorld돋움체 Light" pitchFamily="2" charset="-127"/>
              </a:rPr>
              <a:t>창</a:t>
            </a:r>
            <a:endParaRPr lang="en-US" altLang="ko-KR" sz="400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itchFamily="18" charset="-127"/>
              <a:ea typeface="YouandiModern HeadRegular" pitchFamily="18" charset="-127"/>
              <a:cs typeface="KoPubWorld돋움체 Light" pitchFamily="2" charset="-127"/>
            </a:endParaRPr>
          </a:p>
        </p:txBody>
      </p:sp>
      <p:pic>
        <p:nvPicPr>
          <p:cNvPr id="6149" name="Picture 5" descr="D:\ssy\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753" y="1410191"/>
            <a:ext cx="2052000" cy="20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01839D4A-9118-40F1-BC36-6434CF446A38}"/>
              </a:ext>
            </a:extLst>
          </p:cNvPr>
          <p:cNvSpPr/>
          <p:nvPr/>
        </p:nvSpPr>
        <p:spPr>
          <a:xfrm>
            <a:off x="6969754" y="2082248"/>
            <a:ext cx="152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  <a:cs typeface="KoPubWorld돋움체 Light" pitchFamily="2" charset="-127"/>
              </a:rPr>
              <a:t>서수연</a:t>
            </a:r>
            <a:endParaRPr lang="ko-KR" altLang="en-US" sz="400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itchFamily="18" charset="-127"/>
              <a:ea typeface="YouandiModern HeadRegular" pitchFamily="18" charset="-127"/>
              <a:cs typeface="KoPubWorld돋움체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392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22.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관리자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상품 통계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8323" y="2401206"/>
            <a:ext cx="411222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상품명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해당 상품 상세 통계 펼치기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정렬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원하는 순으로 정렬</a:t>
            </a:r>
            <a:endParaRPr lang="en-US" altLang="ko-KR" sz="9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pic>
        <p:nvPicPr>
          <p:cNvPr id="9219" name="Picture 3" descr="C:\Users\TJ\Desktop\KakaoTalk_20191111_17033625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518" y="515126"/>
            <a:ext cx="6400965" cy="566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5862078" y="346056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①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058816" y="3827629"/>
            <a:ext cx="5259973" cy="331397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430104" y="8387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②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498660" y="1217602"/>
            <a:ext cx="5803654" cy="331397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20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[더조은IT아카데미]\프로젝트 포트폴리오\qnaUntitled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995736" y="2357437"/>
            <a:ext cx="4219575" cy="214312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461B05D-3F9E-4F05-B416-5FF651A709D5}"/>
              </a:ext>
            </a:extLst>
          </p:cNvPr>
          <p:cNvSpPr/>
          <p:nvPr/>
        </p:nvSpPr>
        <p:spPr>
          <a:xfrm>
            <a:off x="5091113" y="2848659"/>
            <a:ext cx="2028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Q&amp;A</a:t>
            </a:r>
            <a:endParaRPr lang="ko-KR" altLang="en-US" sz="4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2A09E6A-7A92-412B-9A80-143A95F976A6}"/>
              </a:ext>
            </a:extLst>
          </p:cNvPr>
          <p:cNvSpPr/>
          <p:nvPr/>
        </p:nvSpPr>
        <p:spPr>
          <a:xfrm>
            <a:off x="4879975" y="3629817"/>
            <a:ext cx="2451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Question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and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Answer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14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9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[더조은IT아카데미]\프로젝트 포트폴리오\Untitleddd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0" y="0"/>
            <a:ext cx="4857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9515475" y="2945368"/>
            <a:ext cx="2505269" cy="96940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BFD5B28-C53D-45B3-84C8-FA34CE933C9B}"/>
              </a:ext>
            </a:extLst>
          </p:cNvPr>
          <p:cNvSpPr/>
          <p:nvPr/>
        </p:nvSpPr>
        <p:spPr>
          <a:xfrm>
            <a:off x="9286875" y="3059668"/>
            <a:ext cx="27338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Fin.</a:t>
            </a:r>
          </a:p>
          <a:p>
            <a:pPr algn="r"/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이것으로 발표를 마치겠습니다</a:t>
            </a:r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.</a:t>
            </a:r>
          </a:p>
          <a:p>
            <a:pPr algn="r"/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들어주셔서 감사합니다</a:t>
            </a:r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.</a:t>
            </a:r>
            <a:endParaRPr lang="ko-KR" altLang="en-US" sz="1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4D443D7-FC1D-4FF4-A1F5-8186CF5585EE}"/>
              </a:ext>
            </a:extLst>
          </p:cNvPr>
          <p:cNvSpPr/>
          <p:nvPr/>
        </p:nvSpPr>
        <p:spPr>
          <a:xfrm>
            <a:off x="184149" y="5237797"/>
            <a:ext cx="3254375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팀원</a:t>
            </a:r>
            <a:endParaRPr lang="en-US" altLang="ko-KR" sz="2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서수연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이기창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전종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건</a:t>
            </a:r>
          </a:p>
        </p:txBody>
      </p:sp>
    </p:spTree>
    <p:extLst>
      <p:ext uri="{BB962C8B-B14F-4D97-AF65-F5344CB8AC3E}">
        <p14:creationId xmlns:p14="http://schemas.microsoft.com/office/powerpoint/2010/main" val="413559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E461B05D-3F9E-4F05-B416-5FF651A709D5}"/>
              </a:ext>
            </a:extLst>
          </p:cNvPr>
          <p:cNvSpPr/>
          <p:nvPr/>
        </p:nvSpPr>
        <p:spPr>
          <a:xfrm>
            <a:off x="190501" y="379274"/>
            <a:ext cx="2028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개요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42B0EA4A-F894-401C-B813-4D231F528E82}"/>
              </a:ext>
            </a:extLst>
          </p:cNvPr>
          <p:cNvSpPr/>
          <p:nvPr/>
        </p:nvSpPr>
        <p:spPr>
          <a:xfrm>
            <a:off x="6143187" y="579299"/>
            <a:ext cx="2868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매년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증가하는 디저트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시장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1C619A90-F670-480E-A976-B83766745C77}"/>
              </a:ext>
            </a:extLst>
          </p:cNvPr>
          <p:cNvSpPr/>
          <p:nvPr/>
        </p:nvSpPr>
        <p:spPr>
          <a:xfrm>
            <a:off x="6143187" y="1059195"/>
            <a:ext cx="923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국내 디저트</a:t>
            </a:r>
            <a:endParaRPr lang="en-US" altLang="ko-KR" sz="12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시장 규모</a:t>
            </a:r>
            <a:endParaRPr lang="ko-KR" altLang="en-US" sz="1200" dirty="0"/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494F8E2C-3F76-44F2-AC72-CCB16293439A}"/>
              </a:ext>
            </a:extLst>
          </p:cNvPr>
          <p:cNvSpPr/>
          <p:nvPr/>
        </p:nvSpPr>
        <p:spPr>
          <a:xfrm>
            <a:off x="6143187" y="1438872"/>
            <a:ext cx="8899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단위 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: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억</a:t>
            </a:r>
            <a:r>
              <a:rPr lang="ko-KR" altLang="en-US" sz="9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원</a:t>
            </a:r>
            <a:endParaRPr lang="ko-KR" altLang="en-US" sz="9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68449F1F-09A9-4EC9-A920-DEC8EF7D0A44}"/>
              </a:ext>
            </a:extLst>
          </p:cNvPr>
          <p:cNvCxnSpPr/>
          <p:nvPr/>
        </p:nvCxnSpPr>
        <p:spPr>
          <a:xfrm>
            <a:off x="8767509" y="1154932"/>
            <a:ext cx="0" cy="1663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8298002" y="1115012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2016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69729AA9-8410-49A9-8DEF-37E29D172F1E}"/>
              </a:ext>
            </a:extLst>
          </p:cNvPr>
          <p:cNvCxnSpPr/>
          <p:nvPr/>
        </p:nvCxnSpPr>
        <p:spPr>
          <a:xfrm>
            <a:off x="8767509" y="1372778"/>
            <a:ext cx="0" cy="1663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C38BC608-41DE-41AF-8645-AC0C6C1ED4FC}"/>
              </a:ext>
            </a:extLst>
          </p:cNvPr>
          <p:cNvSpPr/>
          <p:nvPr/>
        </p:nvSpPr>
        <p:spPr>
          <a:xfrm>
            <a:off x="8298002" y="1327814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2015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7E0D8ED5-6475-41BA-A1CA-B444F4A000A6}"/>
              </a:ext>
            </a:extLst>
          </p:cNvPr>
          <p:cNvCxnSpPr/>
          <p:nvPr/>
        </p:nvCxnSpPr>
        <p:spPr>
          <a:xfrm>
            <a:off x="8767509" y="1588318"/>
            <a:ext cx="0" cy="1663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D52B6203-1926-42CA-AB87-4496305A9E31}"/>
              </a:ext>
            </a:extLst>
          </p:cNvPr>
          <p:cNvSpPr/>
          <p:nvPr/>
        </p:nvSpPr>
        <p:spPr>
          <a:xfrm>
            <a:off x="8298002" y="1540616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2014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9E2DB3B4-2A2C-473F-8A0A-2850E9EC7CF2}"/>
              </a:ext>
            </a:extLst>
          </p:cNvPr>
          <p:cNvCxnSpPr/>
          <p:nvPr/>
        </p:nvCxnSpPr>
        <p:spPr>
          <a:xfrm>
            <a:off x="8767509" y="1802421"/>
            <a:ext cx="0" cy="1663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788C261A-844A-44C0-9B63-A49E751DFBBB}"/>
              </a:ext>
            </a:extLst>
          </p:cNvPr>
          <p:cNvSpPr/>
          <p:nvPr/>
        </p:nvSpPr>
        <p:spPr>
          <a:xfrm>
            <a:off x="8298002" y="1753418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2013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E491DBB8-38C7-4FC4-8675-ED8DB38FE8BF}"/>
              </a:ext>
            </a:extLst>
          </p:cNvPr>
          <p:cNvSpPr/>
          <p:nvPr/>
        </p:nvSpPr>
        <p:spPr>
          <a:xfrm>
            <a:off x="8856409" y="1154932"/>
            <a:ext cx="1727196" cy="166382"/>
          </a:xfrm>
          <a:prstGeom prst="rect">
            <a:avLst/>
          </a:prstGeom>
          <a:solidFill>
            <a:srgbClr val="E69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F8668917-1F04-41A3-901A-02945EE11AC2}"/>
              </a:ext>
            </a:extLst>
          </p:cNvPr>
          <p:cNvSpPr/>
          <p:nvPr/>
        </p:nvSpPr>
        <p:spPr>
          <a:xfrm>
            <a:off x="8856409" y="1376655"/>
            <a:ext cx="1384300" cy="166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20DC6F90-77F3-43FD-B3E7-18D1E185F06A}"/>
              </a:ext>
            </a:extLst>
          </p:cNvPr>
          <p:cNvSpPr/>
          <p:nvPr/>
        </p:nvSpPr>
        <p:spPr>
          <a:xfrm>
            <a:off x="8856409" y="1586812"/>
            <a:ext cx="946150" cy="166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95BDBF50-15EF-455F-B2DA-9225330D0351}"/>
              </a:ext>
            </a:extLst>
          </p:cNvPr>
          <p:cNvSpPr/>
          <p:nvPr/>
        </p:nvSpPr>
        <p:spPr>
          <a:xfrm>
            <a:off x="8856409" y="1802421"/>
            <a:ext cx="774700" cy="166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4E2281EA-8224-4E4C-9D6A-30DC661CC644}"/>
              </a:ext>
            </a:extLst>
          </p:cNvPr>
          <p:cNvSpPr/>
          <p:nvPr/>
        </p:nvSpPr>
        <p:spPr>
          <a:xfrm>
            <a:off x="6143187" y="2897742"/>
            <a:ext cx="923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온라인 쇼핑</a:t>
            </a:r>
            <a:endParaRPr lang="en-US" altLang="ko-KR" sz="12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sz="12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거래</a:t>
            </a: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액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="" xmlns:a16="http://schemas.microsoft.com/office/drawing/2014/main" id="{5248A0ED-2A18-439B-BD1C-64B635FDCB24}"/>
              </a:ext>
            </a:extLst>
          </p:cNvPr>
          <p:cNvCxnSpPr/>
          <p:nvPr/>
        </p:nvCxnSpPr>
        <p:spPr>
          <a:xfrm>
            <a:off x="8790690" y="2968602"/>
            <a:ext cx="0" cy="1663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="" xmlns:a16="http://schemas.microsoft.com/office/drawing/2014/main" id="{895E50E5-7687-4D51-9008-FB6407A9894B}"/>
              </a:ext>
            </a:extLst>
          </p:cNvPr>
          <p:cNvSpPr/>
          <p:nvPr/>
        </p:nvSpPr>
        <p:spPr>
          <a:xfrm>
            <a:off x="7493540" y="2930513"/>
            <a:ext cx="12971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여행 및 교통 서비스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cxnSp>
        <p:nvCxnSpPr>
          <p:cNvPr id="108" name="직선 연결선 107">
            <a:extLst>
              <a:ext uri="{FF2B5EF4-FFF2-40B4-BE49-F238E27FC236}">
                <a16:creationId xmlns="" xmlns:a16="http://schemas.microsoft.com/office/drawing/2014/main" id="{BD921D94-D392-4053-85A3-4CF3C5D68615}"/>
              </a:ext>
            </a:extLst>
          </p:cNvPr>
          <p:cNvCxnSpPr/>
          <p:nvPr/>
        </p:nvCxnSpPr>
        <p:spPr>
          <a:xfrm>
            <a:off x="8790690" y="3186448"/>
            <a:ext cx="0" cy="1663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="" xmlns:a16="http://schemas.microsoft.com/office/drawing/2014/main" id="{5CDB5E9B-D7AE-4118-B709-868639C9EEE4}"/>
              </a:ext>
            </a:extLst>
          </p:cNvPr>
          <p:cNvSpPr/>
          <p:nvPr/>
        </p:nvSpPr>
        <p:spPr>
          <a:xfrm>
            <a:off x="7413390" y="3148529"/>
            <a:ext cx="13773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가전</a:t>
            </a:r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전자</a:t>
            </a:r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통신 기기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="" xmlns:a16="http://schemas.microsoft.com/office/drawing/2014/main" id="{3FC15800-B8B9-4D76-93E1-4276FE175799}"/>
              </a:ext>
            </a:extLst>
          </p:cNvPr>
          <p:cNvCxnSpPr/>
          <p:nvPr/>
        </p:nvCxnSpPr>
        <p:spPr>
          <a:xfrm>
            <a:off x="8790690" y="3401988"/>
            <a:ext cx="0" cy="1663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="" xmlns:a16="http://schemas.microsoft.com/office/drawing/2014/main" id="{83464F06-DE91-4303-8D90-992D719D74C8}"/>
              </a:ext>
            </a:extLst>
          </p:cNvPr>
          <p:cNvSpPr/>
          <p:nvPr/>
        </p:nvSpPr>
        <p:spPr>
          <a:xfrm>
            <a:off x="8358052" y="3352830"/>
            <a:ext cx="4315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의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복</a:t>
            </a:r>
          </a:p>
        </p:txBody>
      </p:sp>
      <p:cxnSp>
        <p:nvCxnSpPr>
          <p:cNvPr id="112" name="직선 연결선 111">
            <a:extLst>
              <a:ext uri="{FF2B5EF4-FFF2-40B4-BE49-F238E27FC236}">
                <a16:creationId xmlns="" xmlns:a16="http://schemas.microsoft.com/office/drawing/2014/main" id="{58C7E42F-1BB5-4A0D-B875-442FD516C408}"/>
              </a:ext>
            </a:extLst>
          </p:cNvPr>
          <p:cNvCxnSpPr/>
          <p:nvPr/>
        </p:nvCxnSpPr>
        <p:spPr>
          <a:xfrm>
            <a:off x="8790690" y="3616091"/>
            <a:ext cx="0" cy="1663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="" xmlns:a16="http://schemas.microsoft.com/office/drawing/2014/main" id="{8FE2F289-AC08-4C2B-BD67-DEBE8C9140C6}"/>
              </a:ext>
            </a:extLst>
          </p:cNvPr>
          <p:cNvSpPr/>
          <p:nvPr/>
        </p:nvSpPr>
        <p:spPr>
          <a:xfrm>
            <a:off x="8045669" y="3568477"/>
            <a:ext cx="7601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음</a:t>
            </a:r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식료품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="" xmlns:a16="http://schemas.microsoft.com/office/drawing/2014/main" id="{0190C117-1554-4EDF-958A-08D7F1A32910}"/>
              </a:ext>
            </a:extLst>
          </p:cNvPr>
          <p:cNvCxnSpPr/>
          <p:nvPr/>
        </p:nvCxnSpPr>
        <p:spPr>
          <a:xfrm>
            <a:off x="8790690" y="3819808"/>
            <a:ext cx="0" cy="1663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="" xmlns:a16="http://schemas.microsoft.com/office/drawing/2014/main" id="{257038D4-9D4E-4972-BFE6-733EF487E4A7}"/>
              </a:ext>
            </a:extLst>
          </p:cNvPr>
          <p:cNvSpPr/>
          <p:nvPr/>
        </p:nvSpPr>
        <p:spPr>
          <a:xfrm>
            <a:off x="8879590" y="2968602"/>
            <a:ext cx="1727196" cy="166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="" xmlns:a16="http://schemas.microsoft.com/office/drawing/2014/main" id="{6E1A133C-677C-4273-9F6F-ACB56C8E235C}"/>
              </a:ext>
            </a:extLst>
          </p:cNvPr>
          <p:cNvSpPr/>
          <p:nvPr/>
        </p:nvSpPr>
        <p:spPr>
          <a:xfrm>
            <a:off x="8879590" y="3190325"/>
            <a:ext cx="1384300" cy="166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="" xmlns:a16="http://schemas.microsoft.com/office/drawing/2014/main" id="{583E8FAD-47AE-4E0A-A387-C2EFEABCC3FD}"/>
              </a:ext>
            </a:extLst>
          </p:cNvPr>
          <p:cNvSpPr/>
          <p:nvPr/>
        </p:nvSpPr>
        <p:spPr>
          <a:xfrm>
            <a:off x="8879590" y="3400482"/>
            <a:ext cx="946150" cy="166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="" xmlns:a16="http://schemas.microsoft.com/office/drawing/2014/main" id="{A33DE2E1-DFED-432F-B8A3-A304BD7A661F}"/>
              </a:ext>
            </a:extLst>
          </p:cNvPr>
          <p:cNvSpPr/>
          <p:nvPr/>
        </p:nvSpPr>
        <p:spPr>
          <a:xfrm>
            <a:off x="8879590" y="3616091"/>
            <a:ext cx="774700" cy="166382"/>
          </a:xfrm>
          <a:prstGeom prst="rect">
            <a:avLst/>
          </a:prstGeom>
          <a:solidFill>
            <a:srgbClr val="E69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="" xmlns:a16="http://schemas.microsoft.com/office/drawing/2014/main" id="{FF66880B-A566-4BCF-943C-128B6155D66F}"/>
              </a:ext>
            </a:extLst>
          </p:cNvPr>
          <p:cNvSpPr/>
          <p:nvPr/>
        </p:nvSpPr>
        <p:spPr>
          <a:xfrm>
            <a:off x="8879590" y="3819808"/>
            <a:ext cx="622300" cy="166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="" xmlns:a16="http://schemas.microsoft.com/office/drawing/2014/main" id="{AAEF1B50-CC9A-4F86-915A-58E138B52CE6}"/>
              </a:ext>
            </a:extLst>
          </p:cNvPr>
          <p:cNvSpPr/>
          <p:nvPr/>
        </p:nvSpPr>
        <p:spPr>
          <a:xfrm>
            <a:off x="8250853" y="3779888"/>
            <a:ext cx="5549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화장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품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="" xmlns:a16="http://schemas.microsoft.com/office/drawing/2014/main" id="{E96CDF50-0C39-4E8D-8B56-95F4FEA79C92}"/>
              </a:ext>
            </a:extLst>
          </p:cNvPr>
          <p:cNvSpPr/>
          <p:nvPr/>
        </p:nvSpPr>
        <p:spPr>
          <a:xfrm>
            <a:off x="6143187" y="4298979"/>
            <a:ext cx="5982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연평균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성장률</a:t>
            </a:r>
            <a:endParaRPr lang="ko-KR" altLang="en-US" sz="1200" dirty="0"/>
          </a:p>
        </p:txBody>
      </p:sp>
      <p:sp>
        <p:nvSpPr>
          <p:cNvPr id="145" name="직사각형 144">
            <a:extLst>
              <a:ext uri="{FF2B5EF4-FFF2-40B4-BE49-F238E27FC236}">
                <a16:creationId xmlns="" xmlns:a16="http://schemas.microsoft.com/office/drawing/2014/main" id="{7B6DE324-DDCA-4784-993B-3CA3513E5FA7}"/>
              </a:ext>
            </a:extLst>
          </p:cNvPr>
          <p:cNvSpPr/>
          <p:nvPr/>
        </p:nvSpPr>
        <p:spPr>
          <a:xfrm>
            <a:off x="6143187" y="4673636"/>
            <a:ext cx="889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2019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년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7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월</a:t>
            </a:r>
            <a:endParaRPr lang="en-US" altLang="ko-KR" sz="900" dirty="0" smtClean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단위 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: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억원</a:t>
            </a:r>
            <a:endParaRPr lang="ko-KR" altLang="en-US" sz="9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cxnSp>
        <p:nvCxnSpPr>
          <p:cNvPr id="146" name="직선 연결선 145">
            <a:extLst>
              <a:ext uri="{FF2B5EF4-FFF2-40B4-BE49-F238E27FC236}">
                <a16:creationId xmlns="" xmlns:a16="http://schemas.microsoft.com/office/drawing/2014/main" id="{0B9BAA28-61F8-4507-968B-EAB11E91A99C}"/>
              </a:ext>
            </a:extLst>
          </p:cNvPr>
          <p:cNvCxnSpPr/>
          <p:nvPr/>
        </p:nvCxnSpPr>
        <p:spPr>
          <a:xfrm>
            <a:off x="8768426" y="4298979"/>
            <a:ext cx="0" cy="1663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D386646A-A910-4E81-AD5F-2AA0694A381F}"/>
              </a:ext>
            </a:extLst>
          </p:cNvPr>
          <p:cNvSpPr/>
          <p:nvPr/>
        </p:nvSpPr>
        <p:spPr>
          <a:xfrm>
            <a:off x="8007365" y="4259059"/>
            <a:ext cx="7601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음</a:t>
            </a:r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식료품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cxnSp>
        <p:nvCxnSpPr>
          <p:cNvPr id="148" name="직선 연결선 147">
            <a:extLst>
              <a:ext uri="{FF2B5EF4-FFF2-40B4-BE49-F238E27FC236}">
                <a16:creationId xmlns="" xmlns:a16="http://schemas.microsoft.com/office/drawing/2014/main" id="{74F89B98-4893-4ABF-BAEF-3E202E515696}"/>
              </a:ext>
            </a:extLst>
          </p:cNvPr>
          <p:cNvCxnSpPr/>
          <p:nvPr/>
        </p:nvCxnSpPr>
        <p:spPr>
          <a:xfrm>
            <a:off x="8768426" y="4516825"/>
            <a:ext cx="0" cy="1663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="" xmlns:a16="http://schemas.microsoft.com/office/drawing/2014/main" id="{68B27E27-C4FD-4F29-8FFD-5AD15AD3303A}"/>
              </a:ext>
            </a:extLst>
          </p:cNvPr>
          <p:cNvSpPr/>
          <p:nvPr/>
        </p:nvSpPr>
        <p:spPr>
          <a:xfrm>
            <a:off x="8212549" y="4479984"/>
            <a:ext cx="5549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화장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품</a:t>
            </a:r>
          </a:p>
        </p:txBody>
      </p:sp>
      <p:cxnSp>
        <p:nvCxnSpPr>
          <p:cNvPr id="150" name="직선 연결선 149">
            <a:extLst>
              <a:ext uri="{FF2B5EF4-FFF2-40B4-BE49-F238E27FC236}">
                <a16:creationId xmlns="" xmlns:a16="http://schemas.microsoft.com/office/drawing/2014/main" id="{5C0D2740-7D13-40EC-9703-4B47E8430B3D}"/>
              </a:ext>
            </a:extLst>
          </p:cNvPr>
          <p:cNvCxnSpPr/>
          <p:nvPr/>
        </p:nvCxnSpPr>
        <p:spPr>
          <a:xfrm>
            <a:off x="8768426" y="4732365"/>
            <a:ext cx="0" cy="1663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>
            <a:extLst>
              <a:ext uri="{FF2B5EF4-FFF2-40B4-BE49-F238E27FC236}">
                <a16:creationId xmlns="" xmlns:a16="http://schemas.microsoft.com/office/drawing/2014/main" id="{037E8AD5-AC78-4319-8573-CBC6590BC17A}"/>
              </a:ext>
            </a:extLst>
          </p:cNvPr>
          <p:cNvSpPr/>
          <p:nvPr/>
        </p:nvSpPr>
        <p:spPr>
          <a:xfrm>
            <a:off x="8338214" y="4708447"/>
            <a:ext cx="4315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의복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cxnSp>
        <p:nvCxnSpPr>
          <p:cNvPr id="152" name="직선 연결선 151">
            <a:extLst>
              <a:ext uri="{FF2B5EF4-FFF2-40B4-BE49-F238E27FC236}">
                <a16:creationId xmlns="" xmlns:a16="http://schemas.microsoft.com/office/drawing/2014/main" id="{EF6EF4A0-A913-4A07-9593-1C3BD5012671}"/>
              </a:ext>
            </a:extLst>
          </p:cNvPr>
          <p:cNvCxnSpPr/>
          <p:nvPr/>
        </p:nvCxnSpPr>
        <p:spPr>
          <a:xfrm>
            <a:off x="8768426" y="4946468"/>
            <a:ext cx="0" cy="1663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="" xmlns:a16="http://schemas.microsoft.com/office/drawing/2014/main" id="{251669C8-9789-447D-A89C-6C7340E4BADA}"/>
              </a:ext>
            </a:extLst>
          </p:cNvPr>
          <p:cNvSpPr/>
          <p:nvPr/>
        </p:nvSpPr>
        <p:spPr>
          <a:xfrm>
            <a:off x="8102040" y="4912163"/>
            <a:ext cx="6783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가전기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기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D43642D4-0421-4339-8665-C4929EEC8767}"/>
              </a:ext>
            </a:extLst>
          </p:cNvPr>
          <p:cNvSpPr/>
          <p:nvPr/>
        </p:nvSpPr>
        <p:spPr>
          <a:xfrm>
            <a:off x="8857326" y="4298979"/>
            <a:ext cx="1727196" cy="166382"/>
          </a:xfrm>
          <a:prstGeom prst="rect">
            <a:avLst/>
          </a:prstGeom>
          <a:solidFill>
            <a:srgbClr val="E69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="" xmlns:a16="http://schemas.microsoft.com/office/drawing/2014/main" id="{FD7DBAD1-6D84-42BB-B123-124D63BC55B7}"/>
              </a:ext>
            </a:extLst>
          </p:cNvPr>
          <p:cNvSpPr/>
          <p:nvPr/>
        </p:nvSpPr>
        <p:spPr>
          <a:xfrm>
            <a:off x="8857326" y="4520702"/>
            <a:ext cx="1384300" cy="166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>
            <a:extLst>
              <a:ext uri="{FF2B5EF4-FFF2-40B4-BE49-F238E27FC236}">
                <a16:creationId xmlns="" xmlns:a16="http://schemas.microsoft.com/office/drawing/2014/main" id="{1F0E102B-E966-4EA1-91DE-FED6988C6D60}"/>
              </a:ext>
            </a:extLst>
          </p:cNvPr>
          <p:cNvSpPr/>
          <p:nvPr/>
        </p:nvSpPr>
        <p:spPr>
          <a:xfrm>
            <a:off x="8857326" y="4730859"/>
            <a:ext cx="946150" cy="166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="" xmlns:a16="http://schemas.microsoft.com/office/drawing/2014/main" id="{78B6C5D4-A314-4D00-A250-52980E30009E}"/>
              </a:ext>
            </a:extLst>
          </p:cNvPr>
          <p:cNvSpPr/>
          <p:nvPr/>
        </p:nvSpPr>
        <p:spPr>
          <a:xfrm>
            <a:off x="8857326" y="4946468"/>
            <a:ext cx="774700" cy="166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494F8E2C-3F76-44F2-AC72-CCB16293439A}"/>
              </a:ext>
            </a:extLst>
          </p:cNvPr>
          <p:cNvSpPr/>
          <p:nvPr/>
        </p:nvSpPr>
        <p:spPr>
          <a:xfrm>
            <a:off x="6143187" y="1774965"/>
            <a:ext cx="8899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출처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: </a:t>
            </a:r>
            <a:r>
              <a:rPr lang="en-US" altLang="ko-KR" sz="9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Okbab</a:t>
            </a:r>
            <a:endParaRPr lang="ko-KR" altLang="en-US" sz="9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10583605" y="1115012"/>
            <a:ext cx="5453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3,000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10240709" y="1332858"/>
            <a:ext cx="5453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8,000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9802559" y="1560047"/>
            <a:ext cx="6254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15,000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9622967" y="1761962"/>
            <a:ext cx="6254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20,000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="" xmlns:a16="http://schemas.microsoft.com/office/drawing/2014/main" id="{42B0EA4A-F894-401C-B813-4D231F528E82}"/>
              </a:ext>
            </a:extLst>
          </p:cNvPr>
          <p:cNvSpPr/>
          <p:nvPr/>
        </p:nvSpPr>
        <p:spPr>
          <a:xfrm>
            <a:off x="6143187" y="2414712"/>
            <a:ext cx="2868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온라인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구매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선호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="" xmlns:a16="http://schemas.microsoft.com/office/drawing/2014/main" id="{42B0EA4A-F894-401C-B813-4D231F528E82}"/>
              </a:ext>
            </a:extLst>
          </p:cNvPr>
          <p:cNvSpPr/>
          <p:nvPr/>
        </p:nvSpPr>
        <p:spPr>
          <a:xfrm>
            <a:off x="6143187" y="5433249"/>
            <a:ext cx="2868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손쉬운 </a:t>
            </a:r>
            <a:r>
              <a:rPr lang="ko-KR" altLang="en-US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접근성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10617645" y="2930513"/>
            <a:ext cx="10374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조 </a:t>
            </a:r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5,828</a:t>
            </a:r>
            <a:r>
              <a:rPr lang="ko-KR" altLang="en-US" sz="11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억원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10270859" y="3148529"/>
            <a:ext cx="10374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조 </a:t>
            </a:r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2,682</a:t>
            </a:r>
            <a:r>
              <a:rPr lang="ko-KR" altLang="en-US" sz="11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억원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9816638" y="3359407"/>
            <a:ext cx="10374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조 </a:t>
            </a:r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1,619</a:t>
            </a:r>
            <a:r>
              <a:rPr lang="ko-KR" altLang="en-US" sz="11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억원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9645367" y="3568477"/>
            <a:ext cx="91723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조 </a:t>
            </a:r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775</a:t>
            </a:r>
            <a:r>
              <a:rPr lang="ko-KR" altLang="en-US" sz="11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억원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9502975" y="3782473"/>
            <a:ext cx="7922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9,726</a:t>
            </a:r>
            <a:r>
              <a:rPr lang="ko-KR" altLang="en-US" sz="11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억원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10581430" y="4259059"/>
            <a:ext cx="5453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3,721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10240709" y="4489509"/>
            <a:ext cx="5453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2,149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9801124" y="4697761"/>
            <a:ext cx="5453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1,945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9632026" y="4916291"/>
            <a:ext cx="5453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1,121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="" xmlns:a16="http://schemas.microsoft.com/office/drawing/2014/main" id="{B98A35E0-18B7-4B61-BF1D-117D00F821FF}"/>
              </a:ext>
            </a:extLst>
          </p:cNvPr>
          <p:cNvSpPr/>
          <p:nvPr/>
        </p:nvSpPr>
        <p:spPr>
          <a:xfrm>
            <a:off x="5776474" y="398324"/>
            <a:ext cx="366713" cy="705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="" xmlns:a16="http://schemas.microsoft.com/office/drawing/2014/main" id="{B98A35E0-18B7-4B61-BF1D-117D00F821FF}"/>
              </a:ext>
            </a:extLst>
          </p:cNvPr>
          <p:cNvSpPr/>
          <p:nvPr/>
        </p:nvSpPr>
        <p:spPr>
          <a:xfrm>
            <a:off x="5776474" y="2198463"/>
            <a:ext cx="366713" cy="705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="" xmlns:a16="http://schemas.microsoft.com/office/drawing/2014/main" id="{B98A35E0-18B7-4B61-BF1D-117D00F821FF}"/>
              </a:ext>
            </a:extLst>
          </p:cNvPr>
          <p:cNvSpPr/>
          <p:nvPr/>
        </p:nvSpPr>
        <p:spPr>
          <a:xfrm>
            <a:off x="5776474" y="5252274"/>
            <a:ext cx="366713" cy="705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bg1"/>
              </a:solidFill>
            </a:endParaRPr>
          </a:p>
        </p:txBody>
      </p:sp>
      <p:pic>
        <p:nvPicPr>
          <p:cNvPr id="3075" name="Picture 3" descr="C:\Users\TJ\Desktop\주중반\자료\도넛\로열 루비 초코릿 링 2800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7" y="2950877"/>
            <a:ext cx="1702833" cy="16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TJ\Desktop\주중반\자료\도넛\리그 피넛버터 도넛 - 2000원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6" y="3200637"/>
            <a:ext cx="1305209" cy="127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TJ\Desktop\주중반\자료\도넛\퓨어 화이트 초콜릿 픨드 - 2000원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6" y="3390088"/>
            <a:ext cx="977357" cy="95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669" y="5788064"/>
            <a:ext cx="720000" cy="720000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006" y="5788064"/>
            <a:ext cx="720296" cy="720296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176" y="5788064"/>
            <a:ext cx="720000" cy="720000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="" xmlns:a16="http://schemas.microsoft.com/office/drawing/2014/main" id="{4E2281EA-8224-4E4C-9D6A-30DC661CC644}"/>
              </a:ext>
            </a:extLst>
          </p:cNvPr>
          <p:cNvSpPr/>
          <p:nvPr/>
        </p:nvSpPr>
        <p:spPr>
          <a:xfrm>
            <a:off x="6124752" y="5864081"/>
            <a:ext cx="960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SNS</a:t>
            </a: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를 통한</a:t>
            </a:r>
            <a:endParaRPr lang="en-US" altLang="ko-KR" sz="12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간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편</a:t>
            </a: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한 쇼핑</a:t>
            </a:r>
            <a:endParaRPr lang="en-US" altLang="ko-KR" sz="12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="" xmlns:a16="http://schemas.microsoft.com/office/drawing/2014/main" id="{DFFDA650-EABB-486B-9837-ABC6A9B9A9CB}"/>
              </a:ext>
            </a:extLst>
          </p:cNvPr>
          <p:cNvSpPr/>
          <p:nvPr/>
        </p:nvSpPr>
        <p:spPr>
          <a:xfrm>
            <a:off x="173306" y="892829"/>
            <a:ext cx="2355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Summary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986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:\[더조은IT아카데미]\프로젝트 포트폴리오\Uddddddntitled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23912" y="2028825"/>
            <a:ext cx="10563225" cy="401002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프로젝트 특징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2A09E6A-7A92-412B-9A80-143A95F976A6}"/>
              </a:ext>
            </a:extLst>
          </p:cNvPr>
          <p:cNvSpPr/>
          <p:nvPr/>
        </p:nvSpPr>
        <p:spPr>
          <a:xfrm>
            <a:off x="215900" y="127526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구현 목표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50914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Project Characteristic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4DD5A250-F9C4-47EA-B26D-D6BD1B7BFCE5}"/>
              </a:ext>
            </a:extLst>
          </p:cNvPr>
          <p:cNvSpPr/>
          <p:nvPr/>
        </p:nvSpPr>
        <p:spPr>
          <a:xfrm>
            <a:off x="1142999" y="4269860"/>
            <a:ext cx="2333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재구매</a:t>
            </a:r>
            <a:r>
              <a:rPr lang="ko-KR" altLang="en-US" sz="2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편의성</a:t>
            </a:r>
            <a:endParaRPr lang="ko-KR" altLang="en-US" sz="28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4DD5A250-F9C4-47EA-B26D-D6BD1B7BFCE5}"/>
              </a:ext>
            </a:extLst>
          </p:cNvPr>
          <p:cNvSpPr/>
          <p:nvPr/>
        </p:nvSpPr>
        <p:spPr>
          <a:xfrm>
            <a:off x="4997450" y="4269860"/>
            <a:ext cx="2333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접근성</a:t>
            </a:r>
            <a:endParaRPr lang="ko-KR" altLang="en-US" sz="28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4DD5A250-F9C4-47EA-B26D-D6BD1B7BFCE5}"/>
              </a:ext>
            </a:extLst>
          </p:cNvPr>
          <p:cNvSpPr/>
          <p:nvPr/>
        </p:nvSpPr>
        <p:spPr>
          <a:xfrm>
            <a:off x="8839199" y="4269860"/>
            <a:ext cx="2333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</a:t>
            </a:r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제</a:t>
            </a:r>
            <a:r>
              <a:rPr lang="ko-KR" altLang="en-US" sz="2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편의성</a:t>
            </a:r>
            <a:endParaRPr lang="ko-KR" altLang="en-US" sz="28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2A09E6A-7A92-412B-9A80-143A95F976A6}"/>
              </a:ext>
            </a:extLst>
          </p:cNvPr>
          <p:cNvSpPr/>
          <p:nvPr/>
        </p:nvSpPr>
        <p:spPr>
          <a:xfrm>
            <a:off x="1084261" y="4840177"/>
            <a:ext cx="24511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구매내역을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이용한 </a:t>
            </a:r>
          </a:p>
          <a:p>
            <a:pPr algn="ctr"/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재구매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편의성 제공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2A09E6A-7A92-412B-9A80-143A95F976A6}"/>
              </a:ext>
            </a:extLst>
          </p:cNvPr>
          <p:cNvSpPr/>
          <p:nvPr/>
        </p:nvSpPr>
        <p:spPr>
          <a:xfrm>
            <a:off x="4938712" y="4853181"/>
            <a:ext cx="24511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구매율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조회율을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통한 </a:t>
            </a:r>
          </a:p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선호도 확인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02A09E6A-7A92-412B-9A80-143A95F976A6}"/>
              </a:ext>
            </a:extLst>
          </p:cNvPr>
          <p:cNvSpPr/>
          <p:nvPr/>
        </p:nvSpPr>
        <p:spPr>
          <a:xfrm>
            <a:off x="8780461" y="4816171"/>
            <a:ext cx="24511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캐쉬충전을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통한 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결제 편의성 제공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pic>
        <p:nvPicPr>
          <p:cNvPr id="5127" name="Picture 7" descr="D:\ssy\User_interaction-51ddd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421" y="2557769"/>
            <a:ext cx="1259682" cy="147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:\ssy\web-2018010713500616546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149" y="2851226"/>
            <a:ext cx="1749724" cy="115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D:\ssy\8f0a9bea75124ffae2f7aa6f4ddf0802d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839" y="2660738"/>
            <a:ext cx="1579944" cy="157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95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[더조은IT아카데미]\프로젝트 포트폴리오\Untitlfdgsgsrgsrged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23912" y="1409700"/>
            <a:ext cx="10563225" cy="515302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구현 내용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58544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Implementation contents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4DD5A250-F9C4-47EA-B26D-D6BD1B7BFCE5}"/>
              </a:ext>
            </a:extLst>
          </p:cNvPr>
          <p:cNvSpPr/>
          <p:nvPr/>
        </p:nvSpPr>
        <p:spPr>
          <a:xfrm>
            <a:off x="4601367" y="1642564"/>
            <a:ext cx="30083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로그인 </a:t>
            </a:r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/ </a:t>
            </a:r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회원가입</a:t>
            </a:r>
            <a:endParaRPr lang="ko-KR" altLang="en-US" sz="28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02A09E6A-7A92-412B-9A80-143A95F976A6}"/>
              </a:ext>
            </a:extLst>
          </p:cNvPr>
          <p:cNvSpPr/>
          <p:nvPr/>
        </p:nvSpPr>
        <p:spPr>
          <a:xfrm>
            <a:off x="4855368" y="2258902"/>
            <a:ext cx="24511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권한 별 메뉴 제공</a:t>
            </a:r>
          </a:p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관리자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회원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4DD5A250-F9C4-47EA-B26D-D6BD1B7BFCE5}"/>
              </a:ext>
            </a:extLst>
          </p:cNvPr>
          <p:cNvSpPr/>
          <p:nvPr/>
        </p:nvSpPr>
        <p:spPr>
          <a:xfrm>
            <a:off x="4938712" y="3290687"/>
            <a:ext cx="2333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자유게시판</a:t>
            </a:r>
            <a:endParaRPr lang="ko-KR" altLang="en-US" sz="28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02A09E6A-7A92-412B-9A80-143A95F976A6}"/>
              </a:ext>
            </a:extLst>
          </p:cNvPr>
          <p:cNvSpPr/>
          <p:nvPr/>
        </p:nvSpPr>
        <p:spPr>
          <a:xfrm>
            <a:off x="3270249" y="3929062"/>
            <a:ext cx="5670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읽기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/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등록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/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삭제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/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수정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/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목록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(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회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원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관리자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)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첨부파일 업로드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(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회원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관리자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)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4DD5A250-F9C4-47EA-B26D-D6BD1B7BFCE5}"/>
              </a:ext>
            </a:extLst>
          </p:cNvPr>
          <p:cNvSpPr/>
          <p:nvPr/>
        </p:nvSpPr>
        <p:spPr>
          <a:xfrm>
            <a:off x="4938712" y="4974182"/>
            <a:ext cx="2333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판매</a:t>
            </a:r>
            <a:endParaRPr lang="ko-KR" altLang="en-US" sz="28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2A09E6A-7A92-412B-9A80-143A95F976A6}"/>
              </a:ext>
            </a:extLst>
          </p:cNvPr>
          <p:cNvSpPr/>
          <p:nvPr/>
        </p:nvSpPr>
        <p:spPr>
          <a:xfrm>
            <a:off x="2721742" y="5594131"/>
            <a:ext cx="67675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상품 상세보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기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/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주문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/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장바구니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/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목록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(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회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원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.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비회원은 상세보기만 가능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)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상품 상세보기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/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수정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/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등록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/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삭제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/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첨부파일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관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리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/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목록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/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통계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관리자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)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8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[더조은IT아카데미]\프로젝트 포트폴리오\Untitlfdgsgsrgsrged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개발 환경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61766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Development Environment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70522" y="1333873"/>
            <a:ext cx="11087100" cy="525272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Picture 2" descr="C:\Users\TJ\Desktop\KakaoTalk_20191107_1826366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31" y="1669053"/>
            <a:ext cx="1936058" cy="193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TJ\Desktop\KakaoTalk_20191107_18263657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47" y="2016236"/>
            <a:ext cx="1496628" cy="122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TJ\Desktop\KakaoTalk_20191107_1826367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316" y="2016236"/>
            <a:ext cx="1671297" cy="111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TJ\Desktop\KakaoTalk_20191107_18263679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79" y="3497080"/>
            <a:ext cx="1285374" cy="120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TJ\Desktop\KakaoTalk_20191107_18263695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08" y="3101623"/>
            <a:ext cx="3381292" cy="233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TJ\Desktop\KakaoTalk_20191107_18263704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97" y="3741913"/>
            <a:ext cx="1052512" cy="105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TJ\Desktop\KakaoTalk_20191107_18263711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63" y="4440008"/>
            <a:ext cx="1714423" cy="171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9" descr="C:\Users\TJ\Desktop\KakaoTalk_20191107_18263718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64" y="3020835"/>
            <a:ext cx="1878800" cy="187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C:\Users\TJ\Desktop\KakaoTalk_20191107_182637265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260" y="5339464"/>
            <a:ext cx="2754743" cy="69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TJ\Desktop\KakaoTalk_20191111_140528061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413" y="4557636"/>
            <a:ext cx="3121025" cy="208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TJ\Desktop\images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28" y="2056001"/>
            <a:ext cx="1476244" cy="167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83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:\[더조은IT아카데미]\프로젝트 포트폴리오\Uddddddntitled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테이블 구조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36711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Table Structure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0522" y="1333873"/>
            <a:ext cx="11087100" cy="545745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5" name="Picture 3" descr="E:\디저트 포폴 자료\d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715" y="1630164"/>
            <a:ext cx="8001620" cy="502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 설명선 1"/>
          <p:cNvSpPr/>
          <p:nvPr/>
        </p:nvSpPr>
        <p:spPr>
          <a:xfrm>
            <a:off x="5219701" y="1162372"/>
            <a:ext cx="794372" cy="467792"/>
          </a:xfrm>
          <a:prstGeom prst="wedgeRectCallout">
            <a:avLst>
              <a:gd name="adj1" fmla="val -20591"/>
              <a:gd name="adj2" fmla="val 8489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YouandiModern HeadRegular" pitchFamily="18" charset="-127"/>
                <a:ea typeface="YouandiModern HeadRegular" pitchFamily="18" charset="-127"/>
              </a:rPr>
              <a:t>회원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9" name="사각형 설명선 8"/>
          <p:cNvSpPr/>
          <p:nvPr/>
        </p:nvSpPr>
        <p:spPr>
          <a:xfrm>
            <a:off x="7886701" y="1162372"/>
            <a:ext cx="800100" cy="467792"/>
          </a:xfrm>
          <a:prstGeom prst="wedgeRectCallout">
            <a:avLst>
              <a:gd name="adj1" fmla="val -20591"/>
              <a:gd name="adj2" fmla="val 8489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YouandiModern HeadRegular" pitchFamily="18" charset="-127"/>
                <a:ea typeface="YouandiModern HeadRegular" pitchFamily="18" charset="-127"/>
              </a:rPr>
              <a:t>댓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YouandiModern HeadRegular" pitchFamily="18" charset="-127"/>
                <a:ea typeface="YouandiModern HeadRegular" pitchFamily="18" charset="-127"/>
              </a:rPr>
              <a:t>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10" name="사각형 설명선 9"/>
          <p:cNvSpPr/>
          <p:nvPr/>
        </p:nvSpPr>
        <p:spPr>
          <a:xfrm>
            <a:off x="971549" y="2057722"/>
            <a:ext cx="1133165" cy="467792"/>
          </a:xfrm>
          <a:prstGeom prst="wedgeRectCallout">
            <a:avLst>
              <a:gd name="adj1" fmla="val 64703"/>
              <a:gd name="adj2" fmla="val 1974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uandiModern HeadRegular" pitchFamily="18" charset="-127"/>
                <a:ea typeface="YouandiModern HeadRegular" pitchFamily="18" charset="-127"/>
              </a:rPr>
              <a:t>구매정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YouandiModern HeadRegular" pitchFamily="18" charset="-127"/>
                <a:ea typeface="YouandiModern HeadRegular" pitchFamily="18" charset="-127"/>
              </a:rPr>
              <a:t>보</a:t>
            </a:r>
          </a:p>
        </p:txBody>
      </p:sp>
      <p:sp>
        <p:nvSpPr>
          <p:cNvPr id="11" name="사각형 설명선 10"/>
          <p:cNvSpPr/>
          <p:nvPr/>
        </p:nvSpPr>
        <p:spPr>
          <a:xfrm>
            <a:off x="1038225" y="3910173"/>
            <a:ext cx="1371290" cy="467792"/>
          </a:xfrm>
          <a:prstGeom prst="wedgeRectCallout">
            <a:avLst>
              <a:gd name="adj1" fmla="val 64703"/>
              <a:gd name="adj2" fmla="val 1974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uandiModern HeadRegular" pitchFamily="18" charset="-127"/>
                <a:ea typeface="YouandiModern HeadRegular" pitchFamily="18" charset="-127"/>
              </a:rPr>
              <a:t>상품 이미지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12" name="사각형 설명선 11"/>
          <p:cNvSpPr/>
          <p:nvPr/>
        </p:nvSpPr>
        <p:spPr>
          <a:xfrm>
            <a:off x="638175" y="5696272"/>
            <a:ext cx="1340748" cy="467792"/>
          </a:xfrm>
          <a:prstGeom prst="wedgeRectCallout">
            <a:avLst>
              <a:gd name="adj1" fmla="val 64703"/>
              <a:gd name="adj2" fmla="val 1974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uandiModern HeadRegular" pitchFamily="18" charset="-127"/>
                <a:ea typeface="YouandiModern HeadRegular" pitchFamily="18" charset="-127"/>
              </a:rPr>
              <a:t>구매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YouandiModern HeadRegular" pitchFamily="18" charset="-127"/>
                <a:ea typeface="YouandiModern HeadRegular" pitchFamily="18" charset="-127"/>
              </a:rPr>
              <a:t>한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uandiModern HeadRegular" pitchFamily="18" charset="-127"/>
                <a:ea typeface="YouandiModern HeadRegular" pitchFamily="18" charset="-127"/>
              </a:rPr>
              <a:t> 상품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4210050" y="3124522"/>
            <a:ext cx="1142999" cy="467792"/>
          </a:xfrm>
          <a:prstGeom prst="wedgeRectCallout">
            <a:avLst>
              <a:gd name="adj1" fmla="val 43379"/>
              <a:gd name="adj2" fmla="val 7471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uandiModern HeadRegular" pitchFamily="18" charset="-127"/>
                <a:ea typeface="YouandiModern HeadRegular" pitchFamily="18" charset="-127"/>
              </a:rPr>
              <a:t>장바구니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3571874" y="4924747"/>
            <a:ext cx="1239835" cy="467792"/>
          </a:xfrm>
          <a:prstGeom prst="wedgeRectCallout">
            <a:avLst>
              <a:gd name="adj1" fmla="val 63565"/>
              <a:gd name="adj2" fmla="val 2177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uandiModern HeadRegular" pitchFamily="18" charset="-127"/>
                <a:ea typeface="YouandiModern HeadRegular" pitchFamily="18" charset="-127"/>
              </a:rPr>
              <a:t>판매 상품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15" name="사각형 설명선 14"/>
          <p:cNvSpPr/>
          <p:nvPr/>
        </p:nvSpPr>
        <p:spPr>
          <a:xfrm>
            <a:off x="10012672" y="3358418"/>
            <a:ext cx="1350653" cy="467792"/>
          </a:xfrm>
          <a:prstGeom prst="wedgeRectCallout">
            <a:avLst>
              <a:gd name="adj1" fmla="val -63814"/>
              <a:gd name="adj2" fmla="val 1974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uandiModern HeadRegular" pitchFamily="18" charset="-127"/>
                <a:ea typeface="YouandiModern HeadRegular" pitchFamily="18" charset="-127"/>
              </a:rPr>
              <a:t>자유게시판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16" name="사각형 설명선 15"/>
          <p:cNvSpPr/>
          <p:nvPr/>
        </p:nvSpPr>
        <p:spPr>
          <a:xfrm>
            <a:off x="9632949" y="4691173"/>
            <a:ext cx="1177926" cy="467792"/>
          </a:xfrm>
          <a:prstGeom prst="wedgeRectCallout">
            <a:avLst>
              <a:gd name="adj1" fmla="val -35971"/>
              <a:gd name="adj2" fmla="val 8897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uandiModern HeadRegular" pitchFamily="18" charset="-127"/>
                <a:ea typeface="YouandiModern HeadRegular" pitchFamily="18" charset="-127"/>
              </a:rPr>
              <a:t>상품 옵션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422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rgbClr val="F3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527" y="495300"/>
            <a:ext cx="6349546" cy="5937137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3" y="2345150"/>
            <a:ext cx="357573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로그인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기존 회원 로그인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→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06</a:t>
            </a:r>
          </a:p>
          <a:p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관리자 로그인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→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24</a:t>
            </a:r>
          </a:p>
          <a:p>
            <a:endParaRPr lang="en-US" altLang="ko-KR" sz="12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회원가입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신규 회원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가입 →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02</a:t>
            </a:r>
          </a:p>
          <a:p>
            <a:endParaRPr lang="en-US" altLang="ko-KR" sz="12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아이디 찾기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아이디 </a:t>
            </a:r>
            <a:r>
              <a:rPr lang="ko-KR" altLang="en-US" sz="1200" dirty="0" err="1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분실시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찾기 →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03</a:t>
            </a:r>
          </a:p>
          <a:p>
            <a:endParaRPr lang="en-US" altLang="ko-KR" sz="12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비밀번호 찾기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비밀번호 </a:t>
            </a:r>
            <a:r>
              <a:rPr lang="ko-KR" altLang="en-US" sz="1200" dirty="0" err="1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분실시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찾기 →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04</a:t>
            </a:r>
          </a:p>
          <a:p>
            <a:endParaRPr lang="en-US" altLang="ko-KR" sz="12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5.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아이디 입력란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- 30byte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12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6.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비밀번호 입력란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- 40byte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3575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01. </a:t>
            </a:r>
            <a:r>
              <a:rPr lang="ko-KR" altLang="en-US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공통 </a:t>
            </a:r>
            <a:r>
              <a:rPr lang="en-US" altLang="ko-KR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- </a:t>
            </a:r>
            <a:r>
              <a:rPr lang="ko-KR" altLang="en-US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로그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인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7412007" y="4947559"/>
            <a:ext cx="2466586" cy="40365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3" name="직사각형 52"/>
          <p:cNvSpPr/>
          <p:nvPr/>
        </p:nvSpPr>
        <p:spPr>
          <a:xfrm>
            <a:off x="7688621" y="5477869"/>
            <a:ext cx="432486" cy="1943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4" name="직사각형 53"/>
          <p:cNvSpPr/>
          <p:nvPr/>
        </p:nvSpPr>
        <p:spPr>
          <a:xfrm>
            <a:off x="8347768" y="5473233"/>
            <a:ext cx="572918" cy="18947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5" name="직사각형 54"/>
          <p:cNvSpPr/>
          <p:nvPr/>
        </p:nvSpPr>
        <p:spPr>
          <a:xfrm>
            <a:off x="8986970" y="5473232"/>
            <a:ext cx="777384" cy="18947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6" name="TextBox 55"/>
          <p:cNvSpPr txBox="1"/>
          <p:nvPr/>
        </p:nvSpPr>
        <p:spPr>
          <a:xfrm>
            <a:off x="7033321" y="4947559"/>
            <a:ext cx="354227" cy="37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714873" y="5620226"/>
            <a:ext cx="354227" cy="37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②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457068" y="5625117"/>
            <a:ext cx="354227" cy="37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③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183328" y="5625117"/>
            <a:ext cx="354227" cy="37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④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9442305" y="402324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⑤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9442305" y="447472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⑥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81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</TotalTime>
  <Words>1921</Words>
  <Application>Microsoft Office PowerPoint</Application>
  <PresentationFormat>사용자 지정</PresentationFormat>
  <Paragraphs>662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굴림</vt:lpstr>
      <vt:lpstr>Arial</vt:lpstr>
      <vt:lpstr>KoPubWorld돋움체 Light</vt:lpstr>
      <vt:lpstr>YouandiModern HeadRegular</vt:lpstr>
      <vt:lpstr>맑은 고딕</vt:lpstr>
      <vt:lpstr>KoPubWorld돋움체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MAESTRO</dc:creator>
  <cp:lastModifiedBy>TJ</cp:lastModifiedBy>
  <cp:revision>92</cp:revision>
  <dcterms:created xsi:type="dcterms:W3CDTF">2018-04-05T18:06:41Z</dcterms:created>
  <dcterms:modified xsi:type="dcterms:W3CDTF">2019-11-12T09:27:51Z</dcterms:modified>
</cp:coreProperties>
</file>